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7"/>
  </p:notesMasterIdLst>
  <p:handoutMasterIdLst>
    <p:handoutMasterId r:id="rId48"/>
  </p:handoutMasterIdLst>
  <p:sldIdLst>
    <p:sldId id="281" r:id="rId5"/>
    <p:sldId id="362" r:id="rId6"/>
    <p:sldId id="510" r:id="rId7"/>
    <p:sldId id="369" r:id="rId8"/>
    <p:sldId id="577" r:id="rId9"/>
    <p:sldId id="468" r:id="rId10"/>
    <p:sldId id="528" r:id="rId11"/>
    <p:sldId id="569" r:id="rId12"/>
    <p:sldId id="534" r:id="rId13"/>
    <p:sldId id="576" r:id="rId14"/>
    <p:sldId id="466" r:id="rId15"/>
    <p:sldId id="511" r:id="rId16"/>
    <p:sldId id="559" r:id="rId17"/>
    <p:sldId id="558" r:id="rId18"/>
    <p:sldId id="557" r:id="rId19"/>
    <p:sldId id="509" r:id="rId20"/>
    <p:sldId id="556" r:id="rId21"/>
    <p:sldId id="601" r:id="rId22"/>
    <p:sldId id="602" r:id="rId23"/>
    <p:sldId id="603" r:id="rId24"/>
    <p:sldId id="568" r:id="rId25"/>
    <p:sldId id="484" r:id="rId26"/>
    <p:sldId id="600" r:id="rId27"/>
    <p:sldId id="594" r:id="rId28"/>
    <p:sldId id="606" r:id="rId29"/>
    <p:sldId id="605" r:id="rId30"/>
    <p:sldId id="520" r:id="rId31"/>
    <p:sldId id="570" r:id="rId32"/>
    <p:sldId id="597" r:id="rId33"/>
    <p:sldId id="548" r:id="rId34"/>
    <p:sldId id="591" r:id="rId35"/>
    <p:sldId id="550" r:id="rId36"/>
    <p:sldId id="573" r:id="rId37"/>
    <p:sldId id="513" r:id="rId38"/>
    <p:sldId id="539" r:id="rId39"/>
    <p:sldId id="538" r:id="rId40"/>
    <p:sldId id="547" r:id="rId41"/>
    <p:sldId id="562" r:id="rId42"/>
    <p:sldId id="563" r:id="rId43"/>
    <p:sldId id="546" r:id="rId44"/>
    <p:sldId id="542" r:id="rId45"/>
    <p:sldId id="543" r:id="rId4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C9D"/>
    <a:srgbClr val="D9D9D9"/>
    <a:srgbClr val="E2E2EE"/>
    <a:srgbClr val="CCFF99"/>
    <a:srgbClr val="B5B6D5"/>
    <a:srgbClr val="9D9EC7"/>
    <a:srgbClr val="8081B6"/>
    <a:srgbClr val="FFFFFF"/>
    <a:srgbClr val="B3B3B3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22" autoAdjust="0"/>
  </p:normalViewPr>
  <p:slideViewPr>
    <p:cSldViewPr snapToGrid="0">
      <p:cViewPr varScale="1">
        <p:scale>
          <a:sx n="98" d="100"/>
          <a:sy n="98" d="100"/>
        </p:scale>
        <p:origin x="1014" y="9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5B5C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0-444E-81B2-183E56D247A9}"/>
              </c:ext>
            </c:extLst>
          </c:dPt>
          <c:dPt>
            <c:idx val="1"/>
            <c:bubble3D val="0"/>
            <c:spPr>
              <a:solidFill>
                <a:srgbClr val="B3B3B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DD0-444E-81B2-183E56D247A9}"/>
              </c:ext>
            </c:extLst>
          </c:dPt>
          <c:cat>
            <c:strRef>
              <c:f>Sheet1!$A$2:$A$3</c:f>
              <c:strCache>
                <c:ptCount val="2"/>
                <c:pt idx="0">
                  <c:v>MO</c:v>
                </c:pt>
                <c:pt idx="1">
                  <c:v>PC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0-444E-81B2-183E56D24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2000</a:t>
            </a:r>
            <a:r>
              <a:rPr lang="ko-KR" dirty="0"/>
              <a:t>년 트위터 </a:t>
            </a:r>
            <a:endParaRPr lang="en-US" altLang="ko-KR" dirty="0"/>
          </a:p>
          <a:p>
            <a:pPr>
              <a:defRPr/>
            </a:pPr>
            <a:r>
              <a:rPr lang="en-US" dirty="0"/>
              <a:t>API </a:t>
            </a:r>
            <a:r>
              <a:rPr lang="ko-KR" dirty="0"/>
              <a:t>요청 비율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HTTP METHOD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GET</c:v>
                </c:pt>
                <c:pt idx="1">
                  <c:v>POST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80000</c:v>
                </c:pt>
                <c:pt idx="1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2-40EE-8BD1-F3F45ED34B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30198328"/>
        <c:axId val="730194720"/>
        <c:axId val="0"/>
      </c:bar3DChart>
      <c:catAx>
        <c:axId val="730198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0194720"/>
        <c:crosses val="autoZero"/>
        <c:auto val="1"/>
        <c:lblAlgn val="ctr"/>
        <c:lblOffset val="100"/>
        <c:noMultiLvlLbl val="0"/>
      </c:catAx>
      <c:valAx>
        <c:axId val="7301947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30198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0-444E-81B2-183E56D247A9}"/>
              </c:ext>
            </c:extLst>
          </c:dPt>
          <c:dPt>
            <c:idx val="1"/>
            <c:bubble3D val="0"/>
            <c:explosion val="6"/>
            <c:spPr>
              <a:solidFill>
                <a:srgbClr val="5B5C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DD0-444E-81B2-183E56D247A9}"/>
              </c:ext>
            </c:extLst>
          </c:dPt>
          <c:cat>
            <c:strRef>
              <c:f>Sheet1!$A$2:$A$3</c:f>
              <c:strCache>
                <c:ptCount val="2"/>
                <c:pt idx="0">
                  <c:v>MO</c:v>
                </c:pt>
                <c:pt idx="1">
                  <c:v>PC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0-444E-81B2-183E56D24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2/18/2022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다시 돌아왔습니다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 err="1">
                <a:latin typeface="+mj-ea"/>
                <a:ea typeface="+mj-ea"/>
              </a:rPr>
              <a:t>튜플리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~ </a:t>
            </a:r>
            <a:r>
              <a:rPr lang="ko-KR" altLang="en-US" dirty="0">
                <a:latin typeface="+mj-ea"/>
                <a:ea typeface="+mj-ea"/>
              </a:rPr>
              <a:t>유튜브 플레이리스트</a:t>
            </a:r>
            <a:r>
              <a:rPr lang="en-US" altLang="ko-KR" dirty="0">
                <a:latin typeface="+mj-ea"/>
                <a:ea typeface="+mj-ea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발표를 맡은 강민구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지난번보다 </a:t>
            </a:r>
            <a:r>
              <a:rPr lang="ko-KR" altLang="en-US" dirty="0" err="1">
                <a:latin typeface="+mj-ea"/>
                <a:ea typeface="+mj-ea"/>
              </a:rPr>
              <a:t>저한테</a:t>
            </a:r>
            <a:r>
              <a:rPr lang="ko-KR" altLang="en-US" dirty="0">
                <a:latin typeface="+mj-ea"/>
                <a:ea typeface="+mj-ea"/>
              </a:rPr>
              <a:t> 주어진 시간이 짧네요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이번 발표에는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차 발표를 같이 보신 여러분들이기에 이해가능한 부분이 있다는 점도 미리 말씀드리겠습니다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그럼 각설하고 바로 </a:t>
            </a:r>
            <a:r>
              <a:rPr lang="ko-KR" altLang="en-US" dirty="0" err="1">
                <a:latin typeface="+mj-ea"/>
                <a:ea typeface="+mj-ea"/>
              </a:rPr>
              <a:t>가보실까요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저희는 저희 프로젝트가</a:t>
            </a:r>
            <a:endParaRPr lang="en-US" altLang="ko-KR" dirty="0"/>
          </a:p>
          <a:p>
            <a:r>
              <a:rPr lang="ko-KR" altLang="en-US" dirty="0"/>
              <a:t>비슷한 성공 사례와 수요</a:t>
            </a:r>
            <a:r>
              <a:rPr lang="en-US" altLang="ko-KR" dirty="0"/>
              <a:t>, </a:t>
            </a:r>
            <a:r>
              <a:rPr lang="ko-KR" altLang="en-US" dirty="0"/>
              <a:t>시장성이 </a:t>
            </a:r>
            <a:r>
              <a:rPr lang="ko-KR" altLang="en-US" dirty="0" err="1"/>
              <a:t>있어보이지만</a:t>
            </a:r>
            <a:r>
              <a:rPr lang="ko-KR" altLang="en-US" dirty="0"/>
              <a:t> 다른 서비스가 선점하지 않았고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넘어 </a:t>
            </a:r>
            <a:r>
              <a:rPr lang="ko-KR" altLang="en-US" dirty="0" err="1"/>
              <a:t>프로덕트로서</a:t>
            </a:r>
            <a:r>
              <a:rPr lang="ko-KR" altLang="en-US" dirty="0"/>
              <a:t> 성립할 수 있다는 것을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와 이건 할 수 밖에 없더라고요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326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여기서 저희 프로젝트 유튜브 플레이리스트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줄여서 </a:t>
            </a:r>
            <a:r>
              <a:rPr lang="ko-KR" altLang="en-US" dirty="0" err="1"/>
              <a:t>튜플리를</a:t>
            </a:r>
            <a:r>
              <a:rPr lang="ko-KR" altLang="en-US" dirty="0"/>
              <a:t> 다시 한 번 소개해드리면서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준비해둔 </a:t>
            </a:r>
            <a:r>
              <a:rPr lang="en-US" altLang="ko-KR" dirty="0"/>
              <a:t>UCC </a:t>
            </a:r>
            <a:r>
              <a:rPr lang="ko-KR" altLang="en-US" dirty="0"/>
              <a:t>보고 가시겠습니다</a:t>
            </a:r>
            <a:r>
              <a:rPr lang="en-US" altLang="ko-KR" dirty="0"/>
              <a:t>.’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소리 사이즈 </a:t>
            </a:r>
            <a:r>
              <a:rPr lang="en-US" altLang="ko-KR" dirty="0"/>
              <a:t>40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영상 보시느라 수고하셨습니다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너와 나의 유튜브 취향을 꽃피우다</a:t>
            </a:r>
            <a:r>
              <a:rPr lang="en-US" altLang="ko-KR" dirty="0"/>
              <a:t>, </a:t>
            </a:r>
            <a:r>
              <a:rPr lang="ko-KR" altLang="en-US" dirty="0" err="1"/>
              <a:t>튜플리의</a:t>
            </a:r>
            <a:r>
              <a:rPr lang="ko-KR" altLang="en-US" dirty="0"/>
              <a:t> </a:t>
            </a:r>
            <a:r>
              <a:rPr lang="en-US" altLang="ko-KR" dirty="0"/>
              <a:t>UCC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저희 팀 하영씨가 진짜 말 그대로 영혼을 가셔서 </a:t>
            </a:r>
            <a:r>
              <a:rPr lang="ko-KR" altLang="en-US" dirty="0" err="1"/>
              <a:t>만드셨습니다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아직 여운이 남으셨겠지만</a:t>
            </a:r>
            <a:r>
              <a:rPr lang="en-US" altLang="ko-KR" dirty="0"/>
              <a:t>, </a:t>
            </a:r>
            <a:r>
              <a:rPr lang="ko-KR" altLang="en-US" dirty="0"/>
              <a:t>시간이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바로 이어서 다음단계인 서비스 소개로 가시죠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 err="1"/>
              <a:t>하영씨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다수의 스타트업 경험자</a:t>
            </a:r>
            <a:r>
              <a:rPr lang="en-US" altLang="ko-KR" dirty="0"/>
              <a:t>, </a:t>
            </a:r>
            <a:r>
              <a:rPr lang="ko-KR" altLang="en-US" dirty="0" err="1"/>
              <a:t>싸피에서</a:t>
            </a:r>
            <a:r>
              <a:rPr lang="ko-KR" altLang="en-US" dirty="0"/>
              <a:t> 지급 된 툴은 애초에 사용경험이 있으셨다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목소리 </a:t>
            </a:r>
            <a:r>
              <a:rPr lang="ko-KR" altLang="en-US" dirty="0" err="1"/>
              <a:t>하영씨</a:t>
            </a:r>
            <a:r>
              <a:rPr lang="ko-KR" altLang="en-US" dirty="0"/>
              <a:t> 동생님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기술 스택</a:t>
            </a:r>
            <a:r>
              <a:rPr lang="en-US" altLang="ko-KR" dirty="0"/>
              <a:t>, </a:t>
            </a:r>
            <a:r>
              <a:rPr lang="ko-KR" altLang="en-US" dirty="0"/>
              <a:t>어떻게 구현했는지</a:t>
            </a:r>
            <a:r>
              <a:rPr lang="en-US" altLang="ko-KR" dirty="0"/>
              <a:t>!</a:t>
            </a:r>
            <a:r>
              <a:rPr lang="ko-KR" altLang="en-US" dirty="0"/>
              <a:t>에 대한 </a:t>
            </a:r>
            <a:r>
              <a:rPr lang="ko-KR" altLang="en-US" dirty="0" err="1"/>
              <a:t>얘기죠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기술 얘기 여러분들과 함께 있는 지금 밖에 못한다는데 짧게 해보고자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</a:t>
            </a:r>
            <a:r>
              <a:rPr lang="ko-KR" altLang="en-US" dirty="0" err="1"/>
              <a:t>보시는건</a:t>
            </a:r>
            <a:r>
              <a:rPr lang="ko-KR" altLang="en-US" dirty="0"/>
              <a:t> 지난 중간 </a:t>
            </a:r>
            <a:r>
              <a:rPr lang="ko-KR" altLang="en-US" dirty="0" err="1"/>
              <a:t>발표때</a:t>
            </a:r>
            <a:r>
              <a:rPr lang="ko-KR" altLang="en-US" dirty="0"/>
              <a:t> 보여드렸던 시스템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주 후 여기서 더 확장된 구조를 보여드리겠다고 말씀드렸는데요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6401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고도화 된 추천 모듈을 보여드린다는 약속 기억하시나요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저희 </a:t>
            </a:r>
            <a:r>
              <a:rPr lang="en-US" altLang="ko-KR" dirty="0"/>
              <a:t>SNS </a:t>
            </a:r>
            <a:r>
              <a:rPr lang="ko-KR" altLang="en-US" dirty="0"/>
              <a:t>핵심 키워드이자 서비스인 추천 만을 위해서 백 서버를 하나 더 추가했습니다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8928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나온 저희 서비스의 시스템 구성도입니다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웹디자인을 이용하여 </a:t>
            </a:r>
            <a:r>
              <a:rPr lang="en-US" altLang="ko-KR" dirty="0"/>
              <a:t>SNS</a:t>
            </a:r>
            <a:r>
              <a:rPr lang="ko-KR" altLang="en-US" dirty="0"/>
              <a:t>라는 대문을 구성하였고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WEBSOCKET </a:t>
            </a:r>
            <a:r>
              <a:rPr lang="ko-KR" altLang="en-US" dirty="0"/>
              <a:t>웹기술을 주축으로 한 동시 영상 서비스로 속을 꽉꽉 채웠습니다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7967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이어서 주요 기능에 대해 말씀드리고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저희 </a:t>
            </a:r>
            <a:r>
              <a:rPr lang="ko-KR" altLang="en-US" dirty="0" err="1"/>
              <a:t>튜플리의</a:t>
            </a:r>
            <a:r>
              <a:rPr lang="ko-KR" altLang="en-US" dirty="0"/>
              <a:t> 어원이죠</a:t>
            </a:r>
            <a:r>
              <a:rPr lang="en-US" altLang="ko-KR" dirty="0"/>
              <a:t>. </a:t>
            </a:r>
            <a:r>
              <a:rPr lang="ko-KR" altLang="en-US" dirty="0"/>
              <a:t>서비스 핵심 단위로 사용한</a:t>
            </a:r>
            <a:r>
              <a:rPr lang="en-US" altLang="ko-KR" dirty="0"/>
              <a:t> </a:t>
            </a:r>
            <a:r>
              <a:rPr lang="ko-KR" altLang="en-US" dirty="0"/>
              <a:t>플레이리스트부터 볼까요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튜플리에서는</a:t>
            </a:r>
            <a:r>
              <a:rPr lang="ko-KR" altLang="en-US" dirty="0"/>
              <a:t> 플레이리스트를 단순히 영상의 묶음으로 두는 것이 아닌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취향을 분석하거나 공유하는 단위로 사용하고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사용자 분들이 플레이리스트 하나 보고 탈출 하실 수 없고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개미지옥에 빠지실 수 있게</a:t>
            </a:r>
            <a:r>
              <a:rPr lang="en-US" altLang="ko-KR" dirty="0"/>
              <a:t>,</a:t>
            </a:r>
            <a:r>
              <a:rPr lang="ko-KR" altLang="en-US" dirty="0"/>
              <a:t> 유사 플레이리스트를 추천해드립니다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유사 플레이리스트 추천은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311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계산했습니다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</a:t>
            </a:r>
            <a:r>
              <a:rPr lang="en-US" altLang="ko-KR" dirty="0"/>
              <a:t>. </a:t>
            </a:r>
            <a:r>
              <a:rPr lang="ko-KR" altLang="en-US" dirty="0"/>
              <a:t>코사인 유사도 </a:t>
            </a:r>
            <a:r>
              <a:rPr lang="ko-KR" altLang="en-US" dirty="0" err="1"/>
              <a:t>사이킷런</a:t>
            </a:r>
            <a:r>
              <a:rPr lang="ko-KR" altLang="en-US" dirty="0"/>
              <a:t> 어디서 많이 본 단어들이신 분도 </a:t>
            </a:r>
            <a:r>
              <a:rPr lang="ko-KR" altLang="en-US" dirty="0" err="1"/>
              <a:t>있으실텐데요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이거 하나만으로 여러분들 빅데이터 추천 프로젝트 만들 수 있고</a:t>
            </a:r>
            <a:r>
              <a:rPr lang="en-US" altLang="ko-KR" dirty="0"/>
              <a:t>, </a:t>
            </a:r>
            <a:r>
              <a:rPr lang="ko-KR" altLang="en-US" dirty="0"/>
              <a:t>저희가 지금 기술 얘기를 하는게 아니기 때문에 </a:t>
            </a:r>
            <a:endParaRPr lang="en-US" altLang="ko-KR" dirty="0"/>
          </a:p>
          <a:p>
            <a:r>
              <a:rPr lang="ko-KR" altLang="en-US" dirty="0"/>
              <a:t>자세한 내용은 저희가 이 발표 끝나고 배포할 시스템 기술서 참고해주시면 감사하겠습니다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759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대망의 영상 동시 시청 기능을 제공하는 </a:t>
            </a:r>
            <a:r>
              <a:rPr lang="ko-KR" altLang="en-US" dirty="0" err="1"/>
              <a:t>플레이룸입니다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 영상 플랫폼과 </a:t>
            </a:r>
            <a:r>
              <a:rPr lang="en-US" altLang="ko-KR" dirty="0"/>
              <a:t>100.000% </a:t>
            </a:r>
            <a:r>
              <a:rPr lang="ko-KR" altLang="en-US" dirty="0"/>
              <a:t>동일한 환경을 </a:t>
            </a:r>
            <a:r>
              <a:rPr lang="ko-KR" altLang="en-US" dirty="0" err="1"/>
              <a:t>제공해드릴것이라고</a:t>
            </a:r>
            <a:r>
              <a:rPr lang="ko-KR" altLang="en-US" dirty="0"/>
              <a:t> 약속한 영상 기능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놀랍게도 현행 유튜브 데이터 </a:t>
            </a:r>
            <a:r>
              <a:rPr lang="en-US" altLang="ko-KR" dirty="0"/>
              <a:t>API </a:t>
            </a:r>
            <a:r>
              <a:rPr lang="ko-KR" altLang="en-US" dirty="0"/>
              <a:t>정책으로는 광고 붙은 영상도 광고가 사라져서 </a:t>
            </a:r>
            <a:r>
              <a:rPr lang="en-US" altLang="ko-KR" dirty="0"/>
              <a:t>120% </a:t>
            </a:r>
            <a:r>
              <a:rPr lang="ko-KR" altLang="en-US" dirty="0"/>
              <a:t>편한 환경으로 영상을 보실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이부분은 저희 시연에서 실제로 </a:t>
            </a:r>
            <a:r>
              <a:rPr lang="ko-KR" altLang="en-US" dirty="0" err="1"/>
              <a:t>보여드리는게</a:t>
            </a:r>
            <a:r>
              <a:rPr lang="ko-KR" altLang="en-US" dirty="0"/>
              <a:t> 빠르기 때문에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채팅과 </a:t>
            </a:r>
            <a:r>
              <a:rPr lang="ko-KR" altLang="en-US" dirty="0" err="1"/>
              <a:t>이모지</a:t>
            </a:r>
            <a:r>
              <a:rPr lang="ko-KR" altLang="en-US" dirty="0"/>
              <a:t> 기능이 제공되고 가로화면으로 크게 볼 수 </a:t>
            </a:r>
            <a:r>
              <a:rPr lang="ko-KR" altLang="en-US" dirty="0" err="1"/>
              <a:t>있다는것까지</a:t>
            </a:r>
            <a:r>
              <a:rPr lang="ko-KR" altLang="en-US" dirty="0"/>
              <a:t> 말씀드리며 넘어가겠습니다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86437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실시간 </a:t>
            </a:r>
            <a:r>
              <a:rPr lang="ko-KR" altLang="en-US" dirty="0" err="1"/>
              <a:t>알림입니다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알림을 </a:t>
            </a:r>
            <a:r>
              <a:rPr lang="ko-KR" altLang="en-US" dirty="0" err="1"/>
              <a:t>허용하시겠습니까</a:t>
            </a:r>
            <a:r>
              <a:rPr lang="en-US" altLang="ko-KR" dirty="0"/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저를 포함해 많은 분들이 얼굴을 찌뿌리는 질문일 것이라고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</a:t>
            </a:r>
            <a:r>
              <a:rPr lang="en-US" altLang="ko-KR" dirty="0"/>
              <a:t>SNS</a:t>
            </a:r>
            <a:r>
              <a:rPr lang="ko-KR" altLang="en-US" dirty="0"/>
              <a:t>에서 신선한 정보를 전해주는 것은 </a:t>
            </a:r>
            <a:r>
              <a:rPr lang="ko-KR" altLang="en-US" dirty="0" err="1"/>
              <a:t>필수죠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그렇기에 저희는 브라우저 기능이 아닌 서비스를 이용한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실시간 알림을 구축해서 사용자들이 신선한 정보를 즉각 확인할 수 있게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물론 사용자의 동의를 받지 않기 때문에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알림을 싫어하시는 분들을 위하여 설정에서 끄고 키거나 세부설정 할 수 있게 </a:t>
            </a:r>
            <a:r>
              <a:rPr lang="ko-KR" altLang="en-US" dirty="0" err="1"/>
              <a:t>해두었습니다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786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 내용은 크게 셋으로 나눠서 </a:t>
            </a:r>
            <a:endParaRPr lang="en-US" altLang="ko-KR" dirty="0"/>
          </a:p>
          <a:p>
            <a:r>
              <a:rPr lang="ko-KR" altLang="en-US" dirty="0"/>
              <a:t>지금 보시는 목차 순서로 진행해보고자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SNS</a:t>
            </a:r>
            <a:r>
              <a:rPr lang="ko-KR" altLang="en-US" dirty="0"/>
              <a:t>에서는 유저의 행동이 하나의 서비스고</a:t>
            </a:r>
            <a:r>
              <a:rPr lang="en-US" altLang="ko-KR" dirty="0"/>
              <a:t>, </a:t>
            </a:r>
            <a:r>
              <a:rPr lang="ko-KR" altLang="en-US" dirty="0"/>
              <a:t>원동력이죠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동기 유발을 위해 저희는 </a:t>
            </a:r>
            <a:r>
              <a:rPr lang="ko-KR" altLang="en-US" dirty="0" err="1"/>
              <a:t>게이미피케이션으로</a:t>
            </a:r>
            <a:r>
              <a:rPr lang="ko-KR" altLang="en-US" dirty="0"/>
              <a:t> </a:t>
            </a:r>
            <a:r>
              <a:rPr lang="ko-KR" altLang="en-US" dirty="0" err="1"/>
              <a:t>뱃지를</a:t>
            </a:r>
            <a:r>
              <a:rPr lang="ko-KR" altLang="en-US" dirty="0"/>
              <a:t> 채택했습니다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게임의 보상이 지루한 일을 재밌게 만들고</a:t>
            </a:r>
            <a:r>
              <a:rPr lang="en-US" altLang="ko-KR" dirty="0"/>
              <a:t>, </a:t>
            </a:r>
            <a:r>
              <a:rPr lang="ko-KR" altLang="en-US" dirty="0"/>
              <a:t>복잡한 업무도 직관적으로 이해할 수 있다는 삼성경제연구소 보고서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23970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상업화</a:t>
            </a:r>
            <a:r>
              <a:rPr lang="en-US" altLang="ko-KR" dirty="0"/>
              <a:t>,</a:t>
            </a:r>
            <a:r>
              <a:rPr lang="ko-KR" altLang="en-US" dirty="0"/>
              <a:t> 메인 비즈니스 모델 프리미엄 계정입니다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프로젝트에 있어서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비즈니스 모델을 구축해 보았기 때문에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원하는 가치와 우리가 제공할 수 있는 가치에 대해 진지하게 생각해볼 수 있었고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프로젝트가 단순히 </a:t>
            </a:r>
            <a:r>
              <a:rPr lang="en-US" altLang="ko-KR" dirty="0"/>
              <a:t>Hello World</a:t>
            </a:r>
            <a:r>
              <a:rPr lang="ko-KR" altLang="en-US" dirty="0"/>
              <a:t> 구현 하는 정도로 끝나지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Real World</a:t>
            </a:r>
            <a:r>
              <a:rPr lang="ko-KR" altLang="en-US" dirty="0"/>
              <a:t>로 </a:t>
            </a:r>
            <a:r>
              <a:rPr lang="ko-KR" altLang="en-US" dirty="0" err="1"/>
              <a:t>뻗어나갈</a:t>
            </a:r>
            <a:r>
              <a:rPr lang="ko-KR" altLang="en-US" dirty="0"/>
              <a:t> 수 있는 하나의 </a:t>
            </a:r>
            <a:r>
              <a:rPr lang="en-US" altLang="ko-KR" dirty="0"/>
              <a:t>product</a:t>
            </a:r>
            <a:r>
              <a:rPr lang="ko-KR" altLang="en-US" dirty="0"/>
              <a:t>를 구성할 수 있었다고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결제 모듈 정말 잘 되는데 시연하기에는 저희가 시간이 모자라서 보여드릴 수 없는게 정말 아쉽네요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실제 돈이 나가지는 않습니다</a:t>
            </a:r>
            <a:r>
              <a:rPr lang="en-US" altLang="ko-KR" dirty="0"/>
              <a:t>. </a:t>
            </a:r>
            <a:r>
              <a:rPr lang="ko-KR" altLang="en-US" dirty="0"/>
              <a:t>카카오페이</a:t>
            </a:r>
            <a:r>
              <a:rPr lang="en-US" altLang="ko-KR" dirty="0"/>
              <a:t>API</a:t>
            </a:r>
            <a:r>
              <a:rPr lang="ko-KR" altLang="en-US" dirty="0"/>
              <a:t>에서 실제와 같은 결제 환경을 제공하는 </a:t>
            </a:r>
            <a:r>
              <a:rPr lang="en-US" altLang="ko-KR" dirty="0"/>
              <a:t>API</a:t>
            </a:r>
            <a:r>
              <a:rPr lang="ko-KR" altLang="en-US" dirty="0"/>
              <a:t>를 제공해줍니다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92367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실제로 저희 </a:t>
            </a:r>
            <a:r>
              <a:rPr lang="ko-KR" altLang="en-US" dirty="0" err="1"/>
              <a:t>튜플리가</a:t>
            </a:r>
            <a:r>
              <a:rPr lang="ko-KR" altLang="en-US" dirty="0"/>
              <a:t> 어떻게 돌아가는지 궁금하실 분들이 </a:t>
            </a:r>
            <a:r>
              <a:rPr lang="ko-KR" altLang="en-US" dirty="0" err="1"/>
              <a:t>많으실텐데요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여기서 시연시간을 갖고자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</a:t>
            </a:r>
            <a:r>
              <a:rPr lang="ko-KR" altLang="en-US" dirty="0"/>
              <a:t>억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유저 중 약 </a:t>
            </a:r>
            <a:r>
              <a:rPr lang="en-US" altLang="ko-KR" dirty="0"/>
              <a:t>70%</a:t>
            </a:r>
            <a:r>
              <a:rPr lang="ko-KR" altLang="en-US" dirty="0"/>
              <a:t>가 모바일 유저라는 해외기업 </a:t>
            </a:r>
            <a:r>
              <a:rPr lang="ko-KR" altLang="en-US" dirty="0" err="1"/>
              <a:t>컴스코어의</a:t>
            </a:r>
            <a:r>
              <a:rPr lang="ko-KR" altLang="en-US" dirty="0"/>
              <a:t> 설문결과를 반영하여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모바일 위주의 </a:t>
            </a:r>
            <a:r>
              <a:rPr lang="en-US" altLang="ko-KR" dirty="0"/>
              <a:t>UI</a:t>
            </a:r>
            <a:r>
              <a:rPr lang="ko-KR" altLang="en-US" dirty="0"/>
              <a:t>를 짰다는 것을 다시 한 번 강조 드리면서 시연을 시작해볼까요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02107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저희 시연 보여드렸고요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발표나 시연 시간상 </a:t>
            </a:r>
            <a:endParaRPr lang="en-US" altLang="ko-KR" dirty="0"/>
          </a:p>
          <a:p>
            <a:r>
              <a:rPr lang="ko-KR" altLang="en-US" dirty="0"/>
              <a:t>주요 기능 위주로 소개하느라 소개해드리지 못했던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위에 적힌 기본적인 내용을 포함해서</a:t>
            </a:r>
            <a:endParaRPr lang="en-US" altLang="ko-KR" dirty="0"/>
          </a:p>
          <a:p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개인정보 이용약관 </a:t>
            </a:r>
            <a:r>
              <a:rPr lang="en-US" altLang="ko-KR" dirty="0"/>
              <a:t>from </a:t>
            </a:r>
            <a:r>
              <a:rPr lang="ko-KR" altLang="en-US" dirty="0" err="1"/>
              <a:t>개인정보종합포털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서비스 이용약관 </a:t>
            </a:r>
            <a:r>
              <a:rPr lang="en-US" altLang="ko-KR" dirty="0"/>
              <a:t>from </a:t>
            </a:r>
            <a:r>
              <a:rPr lang="ko-KR" altLang="en-US" dirty="0"/>
              <a:t>공정거래 위원회</a:t>
            </a:r>
            <a:r>
              <a:rPr lang="en-US" altLang="ko-KR" dirty="0"/>
              <a:t>(</a:t>
            </a:r>
            <a:r>
              <a:rPr lang="ko-KR" altLang="en-US" dirty="0"/>
              <a:t>전자상거래 표준약관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0616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의 꽃</a:t>
            </a:r>
            <a:r>
              <a:rPr lang="en-US" altLang="ko-KR" dirty="0"/>
              <a:t>,</a:t>
            </a:r>
            <a:r>
              <a:rPr lang="ko-KR" altLang="en-US" dirty="0"/>
              <a:t> 카카오톡 공유 기능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대략적인 구현 방식</a:t>
            </a:r>
            <a:r>
              <a:rPr lang="en-US" altLang="ko-KR" dirty="0"/>
              <a:t>? </a:t>
            </a:r>
            <a:r>
              <a:rPr lang="ko-KR" altLang="en-US" dirty="0"/>
              <a:t>서비스</a:t>
            </a:r>
            <a:r>
              <a:rPr lang="en-US" altLang="ko-KR" dirty="0"/>
              <a:t>? API? </a:t>
            </a:r>
            <a:r>
              <a:rPr lang="ko-KR" altLang="en-US" dirty="0" err="1"/>
              <a:t>보낼수있는대상</a:t>
            </a:r>
            <a:r>
              <a:rPr lang="en-US" altLang="ko-KR" dirty="0"/>
              <a:t>? </a:t>
            </a:r>
            <a:r>
              <a:rPr lang="ko-KR" altLang="en-US" dirty="0"/>
              <a:t>영상테러</a:t>
            </a:r>
            <a:r>
              <a:rPr lang="en-US" altLang="ko-KR" dirty="0"/>
              <a:t>? </a:t>
            </a:r>
            <a:r>
              <a:rPr lang="ko-KR" altLang="en-US" dirty="0"/>
              <a:t>한도</a:t>
            </a:r>
            <a:r>
              <a:rPr lang="en-US" altLang="ko-KR" dirty="0"/>
              <a:t>?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형준씨한테</a:t>
            </a:r>
            <a:r>
              <a:rPr lang="ko-KR" altLang="en-US" dirty="0"/>
              <a:t>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8074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쓰인 확장프로그램으로는 보여드리지 못했던 영상 가로 보기 기능과 채팅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8335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최적화 얘기나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6000 </a:t>
            </a:r>
            <a:r>
              <a:rPr lang="ko-KR" altLang="en-US" dirty="0" err="1"/>
              <a:t>트위트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초당 약 </a:t>
            </a:r>
            <a:r>
              <a:rPr lang="en-US" altLang="ko-KR" dirty="0"/>
              <a:t>80000API </a:t>
            </a:r>
            <a:r>
              <a:rPr lang="ko-KR" altLang="en-US" dirty="0"/>
              <a:t>요청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정보 출처 </a:t>
            </a:r>
            <a:r>
              <a:rPr lang="en-US" altLang="ko-KR" dirty="0"/>
              <a:t>: </a:t>
            </a:r>
            <a:r>
              <a:rPr lang="ko-KR" altLang="en-US" dirty="0"/>
              <a:t>트위터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449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26</a:t>
            </a:r>
            <a:r>
              <a:rPr lang="ko-KR" altLang="en-US" dirty="0"/>
              <a:t>페이지에 달하는 명세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18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하면 깔고 가는 </a:t>
            </a:r>
            <a:r>
              <a:rPr lang="ko-KR" altLang="en-US" dirty="0" err="1"/>
              <a:t>스웨거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1275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백과 프론트의 빠른 연결다리가 되어주었던 </a:t>
            </a:r>
            <a:r>
              <a:rPr lang="ko-KR" altLang="en-US" dirty="0" err="1"/>
              <a:t>젠킨스</a:t>
            </a:r>
            <a:r>
              <a:rPr lang="ko-KR" altLang="en-US" dirty="0"/>
              <a:t> 파이프라인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185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깃 문화 유지 및 </a:t>
            </a:r>
            <a:r>
              <a:rPr lang="en-US" altLang="ko-KR" dirty="0"/>
              <a:t>1200 </a:t>
            </a:r>
            <a:r>
              <a:rPr lang="ko-KR" altLang="en-US" dirty="0" err="1"/>
              <a:t>커밋</a:t>
            </a:r>
            <a:r>
              <a:rPr lang="ko-KR" altLang="en-US" dirty="0"/>
              <a:t> 달성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파이프 라인</a:t>
            </a:r>
            <a:r>
              <a:rPr lang="en-US" altLang="ko-KR" dirty="0"/>
              <a:t>+ fix</a:t>
            </a:r>
            <a:r>
              <a:rPr lang="ko-KR" altLang="en-US" dirty="0"/>
              <a:t>가 좀 먹긴 하였지만</a:t>
            </a:r>
            <a:r>
              <a:rPr lang="en-US" altLang="ko-KR" dirty="0"/>
              <a:t>. 1</a:t>
            </a:r>
            <a:r>
              <a:rPr lang="ko-KR" altLang="en-US" dirty="0"/>
              <a:t>파일 </a:t>
            </a:r>
            <a:r>
              <a:rPr lang="en-US" altLang="ko-KR" dirty="0"/>
              <a:t>1</a:t>
            </a:r>
            <a:r>
              <a:rPr lang="ko-KR" altLang="en-US" dirty="0" err="1"/>
              <a:t>커밋</a:t>
            </a:r>
            <a:r>
              <a:rPr lang="ko-KR" altLang="en-US" dirty="0"/>
              <a:t> 문화를 달성하기 위해 노력한 덕분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658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TUPLI</a:t>
            </a:r>
            <a:r>
              <a:rPr lang="ko-KR" altLang="en-US" dirty="0"/>
              <a:t>가 </a:t>
            </a:r>
            <a:r>
              <a:rPr lang="en-US" altLang="ko-KR" dirty="0"/>
              <a:t>DB</a:t>
            </a:r>
            <a:r>
              <a:rPr lang="ko-KR" altLang="en-US" dirty="0"/>
              <a:t>를 네 종류나 쓰는 이유</a:t>
            </a:r>
            <a:endParaRPr lang="en-US" altLang="ko-KR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===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무료</a:t>
            </a:r>
            <a:r>
              <a:rPr lang="en-US" altLang="ko-KR" dirty="0"/>
              <a:t>(</a:t>
            </a:r>
            <a:r>
              <a:rPr lang="ko-KR" altLang="en-US" dirty="0"/>
              <a:t>중요</a:t>
            </a:r>
            <a:r>
              <a:rPr lang="en-US" altLang="ko-KR" dirty="0"/>
              <a:t>) </a:t>
            </a:r>
            <a:r>
              <a:rPr lang="ko-KR" altLang="en-US" dirty="0" err="1"/>
              <a:t>적혀있는데</a:t>
            </a:r>
            <a:r>
              <a:rPr lang="en-US" altLang="ko-KR" dirty="0"/>
              <a:t>, </a:t>
            </a:r>
            <a:r>
              <a:rPr lang="ko-KR" altLang="en-US" dirty="0"/>
              <a:t>실제 프로젝트 상용화 할 사람만 하는 고민입니다</a:t>
            </a:r>
            <a:r>
              <a:rPr lang="en-US" altLang="ko-KR" dirty="0"/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아니면 저희도 그냥 편하게 </a:t>
            </a:r>
            <a:r>
              <a:rPr lang="en-US" altLang="ko-KR" dirty="0"/>
              <a:t>S3 </a:t>
            </a:r>
            <a:r>
              <a:rPr lang="ko-KR" altLang="en-US" dirty="0"/>
              <a:t>썼죠</a:t>
            </a:r>
            <a:r>
              <a:rPr lang="en-US" altLang="ko-KR" dirty="0"/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GC Storage</a:t>
            </a:r>
            <a:r>
              <a:rPr lang="ko-KR" altLang="en-US" dirty="0"/>
              <a:t>와 같은 구글 </a:t>
            </a:r>
            <a:r>
              <a:rPr lang="ko-KR" altLang="en-US" dirty="0" err="1"/>
              <a:t>파이어베이스</a:t>
            </a:r>
            <a:r>
              <a:rPr lang="ko-KR" altLang="en-US" dirty="0"/>
              <a:t> 같이 쓰시는 분</a:t>
            </a:r>
            <a:r>
              <a:rPr lang="en-US" altLang="ko-KR" dirty="0"/>
              <a:t>,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구글 검색으로도 해결이 안되는 지옥을 </a:t>
            </a:r>
            <a:r>
              <a:rPr lang="ko-KR" altLang="en-US" dirty="0" err="1"/>
              <a:t>보실겁니다</a:t>
            </a:r>
            <a:r>
              <a:rPr lang="en-US" altLang="ko-KR" dirty="0"/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프로젝트에서 </a:t>
            </a:r>
            <a:r>
              <a:rPr lang="en-US" altLang="ko-KR" dirty="0"/>
              <a:t>1</a:t>
            </a:r>
            <a:r>
              <a:rPr lang="ko-KR" altLang="en-US" dirty="0"/>
              <a:t>원이 </a:t>
            </a:r>
            <a:r>
              <a:rPr lang="ko-KR" altLang="en-US" dirty="0" err="1"/>
              <a:t>부과되서</a:t>
            </a:r>
            <a:r>
              <a:rPr lang="ko-KR" altLang="en-US" dirty="0"/>
              <a:t> 심장 철렁하거나 </a:t>
            </a:r>
            <a:r>
              <a:rPr lang="ko-KR" altLang="en-US" dirty="0" err="1"/>
              <a:t>이런거</a:t>
            </a:r>
            <a:r>
              <a:rPr lang="ko-KR" altLang="en-US" dirty="0"/>
              <a:t> </a:t>
            </a:r>
            <a:r>
              <a:rPr lang="ko-KR" altLang="en-US" dirty="0" err="1"/>
              <a:t>경험해본사람만</a:t>
            </a:r>
            <a:r>
              <a:rPr lang="ko-KR" altLang="en-US" dirty="0"/>
              <a:t> 알아요</a:t>
            </a:r>
            <a:r>
              <a:rPr lang="en-US" altLang="ko-KR" dirty="0"/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1568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추천용 </a:t>
            </a:r>
            <a:r>
              <a:rPr lang="en-US" altLang="ko-KR" dirty="0"/>
              <a:t>Flask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비동기 운용방법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소분류 플레이리스트 </a:t>
            </a:r>
            <a:r>
              <a:rPr lang="en-US" altLang="ko-KR" dirty="0"/>
              <a:t>3</a:t>
            </a:r>
            <a:r>
              <a:rPr lang="ko-KR" altLang="en-US" dirty="0" err="1"/>
              <a:t>만건</a:t>
            </a:r>
            <a:r>
              <a:rPr lang="ko-KR" altLang="en-US" dirty="0"/>
              <a:t> 계산에 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초가 걸리기에 비동기로 분리해둔 </a:t>
            </a:r>
            <a:r>
              <a:rPr lang="en-US" altLang="ko-KR" dirty="0"/>
              <a:t>Flask </a:t>
            </a:r>
            <a:r>
              <a:rPr lang="ko-KR" altLang="en-US" dirty="0"/>
              <a:t>서버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4018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Jmeter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이용한 부하테스트 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지금 괜히 얘기해서 여러분들의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굼금증만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자극한 이야기들은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발표 끝나고 올라올 기술서에서 확인하실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예상 최대 대응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국자가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나왔을때의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오류율이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1.15%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1%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선정이유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ABEB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이거보다 낮고 알기 쉬우며 국자가 안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나오는것이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오류율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1%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미만인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BEB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3033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못 다한 아쉬운 얘기까지 마치며</a:t>
            </a:r>
            <a:endParaRPr lang="en-US" altLang="ko-KR" dirty="0"/>
          </a:p>
          <a:p>
            <a:r>
              <a:rPr lang="ko-KR" altLang="en-US" dirty="0"/>
              <a:t>네 그럼 저희 </a:t>
            </a:r>
            <a:r>
              <a:rPr lang="ko-KR" altLang="en-US" dirty="0" err="1"/>
              <a:t>마무리하고자합니다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</a:t>
            </a:r>
            <a:r>
              <a:rPr lang="en-US" altLang="ko-KR" dirty="0"/>
              <a:t>2</a:t>
            </a:r>
            <a:r>
              <a:rPr lang="ko-KR" altLang="en-US" dirty="0"/>
              <a:t>차 발표 후 프로젝트 수행 일정을 간략하게 정리하였고요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867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동안 저희 팀원들도 무척 </a:t>
            </a:r>
            <a:r>
              <a:rPr lang="ko-KR" altLang="en-US" dirty="0" err="1"/>
              <a:t>힘내주셔서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발표 때 약속하거나 계획한 굵직한 계획을 버리는 것 없이 전부 달성할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 err="1"/>
              <a:t>링겔까지</a:t>
            </a:r>
            <a:r>
              <a:rPr lang="ko-KR" altLang="en-US" dirty="0"/>
              <a:t> </a:t>
            </a:r>
            <a:r>
              <a:rPr lang="ko-KR" altLang="en-US" dirty="0" err="1"/>
              <a:t>맞고오신</a:t>
            </a:r>
            <a:r>
              <a:rPr lang="ko-KR" altLang="en-US" dirty="0"/>
              <a:t> 팀원 있으십니다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4934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정말로 </a:t>
            </a:r>
            <a:r>
              <a:rPr lang="ko-KR" altLang="en-US" dirty="0" err="1"/>
              <a:t>힘내주신</a:t>
            </a:r>
            <a:r>
              <a:rPr lang="ko-KR" altLang="en-US" dirty="0"/>
              <a:t> 저희 자랑스러운 팀원들입니다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각자의 장점을 살린 도메인에서 활약해 주면서도 추가적인 작업까지 </a:t>
            </a:r>
            <a:r>
              <a:rPr lang="ko-KR" altLang="en-US" dirty="0" err="1"/>
              <a:t>해주셨고요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/>
              <a:t>저 같은 경우는 기술 고문</a:t>
            </a:r>
            <a:r>
              <a:rPr lang="en-US" altLang="ko-KR" dirty="0"/>
              <a:t>, </a:t>
            </a:r>
            <a:r>
              <a:rPr lang="ko-KR" altLang="en-US" dirty="0"/>
              <a:t>형준씨가 </a:t>
            </a:r>
            <a:r>
              <a:rPr lang="ko-KR" altLang="en-US" dirty="0" err="1"/>
              <a:t>아키텍쳐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 err="1"/>
              <a:t>기솔씨가</a:t>
            </a:r>
            <a:r>
              <a:rPr lang="ko-KR" altLang="en-US" dirty="0"/>
              <a:t> 기획 및 디자인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식으로 큰 틀을 잡아서 각자의 도메인을 담당하고 다른 분들이 협업 하시는 식으로 작업하였습니다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7203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슬슬 발표 끝났겠지</a:t>
            </a:r>
            <a:r>
              <a:rPr lang="en-US" altLang="ko-KR" dirty="0"/>
              <a:t>… </a:t>
            </a:r>
            <a:r>
              <a:rPr lang="ko-KR" altLang="en-US" dirty="0"/>
              <a:t>싶은 여러분들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끝났지만 저희의 </a:t>
            </a:r>
            <a:r>
              <a:rPr lang="en-US" altLang="ko-KR" dirty="0"/>
              <a:t>TUPLI</a:t>
            </a:r>
            <a:r>
              <a:rPr lang="ko-KR" altLang="en-US" dirty="0"/>
              <a:t>는 아직 안 끝났습니다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앞으로 </a:t>
            </a:r>
            <a:r>
              <a:rPr lang="en-US" altLang="ko-KR" dirty="0"/>
              <a:t>30%</a:t>
            </a:r>
            <a:r>
              <a:rPr lang="ko-KR" altLang="en-US" dirty="0"/>
              <a:t>의 유저를 위해 </a:t>
            </a:r>
            <a:r>
              <a:rPr lang="en-US" altLang="ko-KR" dirty="0"/>
              <a:t>PC</a:t>
            </a:r>
            <a:r>
              <a:rPr lang="ko-KR" altLang="en-US" dirty="0"/>
              <a:t> 화면을 반응형이 아니라 별도로 구축할 예정이고요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/>
              <a:t>모바일</a:t>
            </a:r>
            <a:r>
              <a:rPr lang="en-US" altLang="ko-KR" dirty="0"/>
              <a:t> </a:t>
            </a:r>
            <a:r>
              <a:rPr lang="ko-KR" altLang="en-US" dirty="0"/>
              <a:t>유저를 위주로 만들고 나중에 크게 만들면 되겠지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큰 화면에서 반응형으로 작게 만들고 안 보여주는 것과 완전 다른 얘기라는 걸 알았습니다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보여주고 싶은 것과 철학이 달라요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고도화가 무사히 끝난다면 지금 여러분들이 보고 계신 </a:t>
            </a:r>
            <a:r>
              <a:rPr lang="ko-KR" altLang="en-US" dirty="0" err="1"/>
              <a:t>튜플리는</a:t>
            </a:r>
            <a:r>
              <a:rPr lang="ko-KR" altLang="en-US" dirty="0"/>
              <a:t> </a:t>
            </a:r>
            <a:r>
              <a:rPr lang="en-US" altLang="ko-KR" dirty="0"/>
              <a:t>m.tupli.kr</a:t>
            </a:r>
            <a:r>
              <a:rPr lang="ko-KR" altLang="en-US" dirty="0"/>
              <a:t>에서 만나실 수 있게 </a:t>
            </a:r>
            <a:r>
              <a:rPr lang="ko-KR" altLang="en-US" dirty="0" err="1"/>
              <a:t>되실겁니다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en-US" altLang="ko-KR" dirty="0" err="1"/>
              <a:t>m.naver</a:t>
            </a:r>
            <a:r>
              <a:rPr lang="en-US" altLang="ko-KR" dirty="0"/>
              <a:t> </a:t>
            </a:r>
            <a:r>
              <a:rPr lang="ko-KR" altLang="en-US" dirty="0"/>
              <a:t>모바일 버전을 제공하는 타 사이트의 </a:t>
            </a:r>
            <a:r>
              <a:rPr lang="en-US" altLang="ko-KR" dirty="0"/>
              <a:t>SNS</a:t>
            </a:r>
            <a:r>
              <a:rPr lang="ko-KR" altLang="en-US" dirty="0"/>
              <a:t>의 고충을 알았습니다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있는걸</a:t>
            </a:r>
            <a:r>
              <a:rPr lang="ko-KR" altLang="en-US" dirty="0"/>
              <a:t> 단축하고 작게는 것과 </a:t>
            </a:r>
            <a:r>
              <a:rPr lang="ko-KR" altLang="en-US" dirty="0" err="1"/>
              <a:t>없는걸</a:t>
            </a:r>
            <a:r>
              <a:rPr lang="ko-KR" altLang="en-US" dirty="0"/>
              <a:t> 부풀리고 </a:t>
            </a:r>
            <a:r>
              <a:rPr lang="ko-KR" altLang="en-US" dirty="0" err="1"/>
              <a:t>추가하는것은</a:t>
            </a:r>
            <a:r>
              <a:rPr lang="ko-KR" altLang="en-US" dirty="0"/>
              <a:t> 차이가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39531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진짜로 쓸 거 같은 </a:t>
            </a:r>
            <a:r>
              <a:rPr lang="ko-KR" altLang="en-US" dirty="0" err="1"/>
              <a:t>프로덕트라고</a:t>
            </a:r>
            <a:r>
              <a:rPr lang="ko-KR" altLang="en-US" dirty="0"/>
              <a:t> </a:t>
            </a:r>
            <a:r>
              <a:rPr lang="ko-KR" altLang="en-US" dirty="0" err="1"/>
              <a:t>생각하신분</a:t>
            </a:r>
            <a:r>
              <a:rPr lang="en-US" altLang="ko-KR" dirty="0"/>
              <a:t>, </a:t>
            </a:r>
            <a:r>
              <a:rPr lang="ko-KR" altLang="en-US" dirty="0"/>
              <a:t>네 저희도 그렇게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도메인도 샀고 </a:t>
            </a:r>
            <a:r>
              <a:rPr lang="en-US" altLang="ko-KR" dirty="0"/>
              <a:t>DB </a:t>
            </a:r>
            <a:r>
              <a:rPr lang="ko-KR" altLang="en-US" dirty="0"/>
              <a:t>넷 중 셋은 이미 밖에 있겠다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고래는 조금 더 넓은 바다를 향해 나아갈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en-US" altLang="ko-KR" dirty="0" err="1"/>
              <a:t>Nginx.conf</a:t>
            </a:r>
            <a:r>
              <a:rPr lang="en-US" altLang="ko-KR" dirty="0"/>
              <a:t> docker-compose </a:t>
            </a:r>
            <a:r>
              <a:rPr lang="ko-KR" altLang="en-US" dirty="0"/>
              <a:t>까지 </a:t>
            </a:r>
            <a:r>
              <a:rPr lang="ko-KR" altLang="en-US" dirty="0" err="1"/>
              <a:t>짜둔상태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도커는</a:t>
            </a:r>
            <a:r>
              <a:rPr lang="ko-KR" altLang="en-US" dirty="0"/>
              <a:t> 같은 환경 같이 빠르게 배포하는데 좋다고 하죠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실제로 해보고자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*JPA, </a:t>
            </a:r>
            <a:r>
              <a:rPr lang="en-US" altLang="ko-KR" dirty="0" err="1"/>
              <a:t>SQLAlchemy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ORM</a:t>
            </a:r>
            <a:r>
              <a:rPr lang="ko-KR" altLang="en-US" dirty="0"/>
              <a:t>들의 장점</a:t>
            </a:r>
            <a:r>
              <a:rPr lang="en-US" altLang="ko-KR" dirty="0"/>
              <a:t>, </a:t>
            </a:r>
            <a:r>
              <a:rPr lang="ko-KR" altLang="en-US" dirty="0"/>
              <a:t>상황과 가격에 맞춘 </a:t>
            </a:r>
            <a:r>
              <a:rPr lang="en-US" altLang="ko-KR" dirty="0"/>
              <a:t>DB</a:t>
            </a:r>
            <a:r>
              <a:rPr lang="ko-KR" altLang="en-US" dirty="0"/>
              <a:t>를 구매</a:t>
            </a:r>
            <a:r>
              <a:rPr lang="en-US" altLang="ko-KR" dirty="0"/>
              <a:t>, </a:t>
            </a:r>
            <a:r>
              <a:rPr lang="ko-KR" altLang="en-US" dirty="0"/>
              <a:t>교체할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575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다들 이 로고를 아시나요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 err="1"/>
              <a:t>억명이</a:t>
            </a:r>
            <a:r>
              <a:rPr lang="ko-KR" altLang="en-US" dirty="0"/>
              <a:t> 쓰는 유튜브</a:t>
            </a:r>
            <a:r>
              <a:rPr lang="en-US" altLang="ko-KR" dirty="0"/>
              <a:t> </a:t>
            </a:r>
            <a:r>
              <a:rPr lang="ko-KR" altLang="en-US" dirty="0" err="1"/>
              <a:t>로고죠</a:t>
            </a:r>
            <a:endParaRPr lang="en-US" altLang="ko-KR" dirty="0"/>
          </a:p>
          <a:p>
            <a:r>
              <a:rPr lang="ko-KR" altLang="en-US" dirty="0"/>
              <a:t>여러분들도 유튜브를 많이 </a:t>
            </a:r>
            <a:r>
              <a:rPr lang="ko-KR" altLang="en-US" dirty="0" err="1"/>
              <a:t>이용하실거라고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en-US" altLang="ko-KR" dirty="0"/>
              <a:t>2</a:t>
            </a:r>
            <a:r>
              <a:rPr lang="ko-KR" altLang="en-US" dirty="0"/>
              <a:t>팀 </a:t>
            </a:r>
            <a:r>
              <a:rPr lang="ko-KR" altLang="en-US" dirty="0" err="1"/>
              <a:t>핫식스</a:t>
            </a:r>
            <a:r>
              <a:rPr lang="ko-KR" altLang="en-US" dirty="0"/>
              <a:t> 먹은 거북이들은 이번 웹 디자인 프로젝트 주제로 친숙한 유튜브를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 저희가 던진 질문은 </a:t>
            </a:r>
            <a:endParaRPr lang="en-US" altLang="ko-KR" dirty="0"/>
          </a:p>
          <a:p>
            <a:r>
              <a:rPr lang="ko-KR" altLang="en-US" dirty="0"/>
              <a:t>이 서비스를 어떤 사용자가 왜 쓸지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그리고 이게 수요가 되고 시장성이 있는지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두 가지 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보신 저희 프로젝트와 발표는 위와 같은 레퍼런스를 참조하여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튜플리는</a:t>
            </a:r>
            <a:r>
              <a:rPr lang="ko-KR" altLang="en-US" dirty="0"/>
              <a:t> 이번 발표에 폰트</a:t>
            </a:r>
            <a:r>
              <a:rPr lang="en-US" altLang="ko-KR" dirty="0"/>
              <a:t>, </a:t>
            </a:r>
            <a:r>
              <a:rPr lang="ko-KR" altLang="en-US" dirty="0"/>
              <a:t>이모티콘 </a:t>
            </a:r>
            <a:r>
              <a:rPr lang="ko-KR" altLang="en-US" dirty="0" err="1"/>
              <a:t>짤방</a:t>
            </a:r>
            <a:r>
              <a:rPr lang="ko-KR" altLang="en-US" dirty="0"/>
              <a:t> 하나까지 저작권을 준수하였음을 공언하면서</a:t>
            </a:r>
            <a:r>
              <a:rPr lang="en-US" altLang="ko-KR"/>
              <a:t>,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개인정보 이용약관 </a:t>
            </a:r>
            <a:r>
              <a:rPr lang="en-US" altLang="ko-KR" dirty="0"/>
              <a:t>from </a:t>
            </a:r>
            <a:r>
              <a:rPr lang="ko-KR" altLang="en-US" dirty="0" err="1"/>
              <a:t>개인정보종합포털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서비스 이용약관 </a:t>
            </a:r>
            <a:r>
              <a:rPr lang="en-US" altLang="ko-KR" dirty="0"/>
              <a:t>from </a:t>
            </a:r>
            <a:r>
              <a:rPr lang="ko-KR" altLang="en-US" dirty="0"/>
              <a:t>공정거래 위원회</a:t>
            </a:r>
            <a:r>
              <a:rPr lang="en-US" altLang="ko-KR" dirty="0"/>
              <a:t>(</a:t>
            </a:r>
            <a:r>
              <a:rPr lang="ko-KR" altLang="en-US" dirty="0"/>
              <a:t>전자상거래 표준약관</a:t>
            </a:r>
            <a:r>
              <a:rPr lang="en-US" altLang="ko-KR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* </a:t>
            </a:r>
            <a:r>
              <a:rPr lang="ko-KR" altLang="en-US" dirty="0"/>
              <a:t>추가할 내용 있는지 체크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3761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핫 </a:t>
            </a:r>
            <a:r>
              <a:rPr lang="ko-KR" altLang="en-US" dirty="0" err="1">
                <a:latin typeface="+mj-ea"/>
                <a:ea typeface="+mj-ea"/>
              </a:rPr>
              <a:t>식스</a:t>
            </a:r>
            <a:r>
              <a:rPr lang="ko-KR" altLang="en-US" dirty="0">
                <a:latin typeface="+mj-ea"/>
                <a:ea typeface="+mj-ea"/>
              </a:rPr>
              <a:t> 먹은 거북이들의 </a:t>
            </a:r>
            <a:r>
              <a:rPr lang="ko-KR" altLang="en-US" dirty="0" err="1">
                <a:latin typeface="+mj-ea"/>
                <a:ea typeface="+mj-ea"/>
              </a:rPr>
              <a:t>튜플리였습니다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추가적으로 질문 받는 시간 가지겠습니다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질문에 대한 대답으로</a:t>
            </a:r>
            <a:endParaRPr lang="en-US" altLang="ko-KR" dirty="0"/>
          </a:p>
          <a:p>
            <a:r>
              <a:rPr lang="ko-KR" altLang="en-US" dirty="0"/>
              <a:t>저희는 유튜브를 활용하면서 겪은 </a:t>
            </a:r>
            <a:r>
              <a:rPr lang="ko-KR" altLang="en-US" dirty="0" err="1"/>
              <a:t>불편함들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있었으면 하는 점을 모았고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이현세</a:t>
            </a:r>
            <a:r>
              <a:rPr lang="ko-KR" altLang="en-US" dirty="0"/>
              <a:t> 만화가 님이 방송에서 공개적으로 활용 동의 하신 </a:t>
            </a:r>
            <a:r>
              <a:rPr lang="ko-KR" altLang="en-US" dirty="0" err="1"/>
              <a:t>짤방입니다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7569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 질문에 대한 대답으로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제공할 서비스의 일부인 영상 공유가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타 사이트로 구현되어 높은 가치와 시장성을 가지고 있다는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820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ABEB"/>
                </a:solidFill>
                <a:latin typeface="맑은 고딕"/>
                <a:ea typeface="맑은 고딕" panose="020B0503020000020004" pitchFamily="50" charset="-127"/>
              </a:rPr>
              <a:t>그리고 경쟁자나 유사한 기능을 제공하는 서비스와</a:t>
            </a:r>
            <a:endParaRPr lang="en-US" altLang="ko-KR" dirty="0">
              <a:solidFill>
                <a:srgbClr val="00ABEB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5009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저작권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5838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수익화에도 문제가 없는 서비스라는 것을 확인했는데요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0558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C2A89C-99F0-4412-B3ED-55009F28A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5722" y="6227164"/>
            <a:ext cx="1405333" cy="3900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73A0A2-F22F-4A98-95A1-A9BE5AF5C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5722" y="6227164"/>
            <a:ext cx="1405333" cy="39009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0.png"/><Relationship Id="rId18" Type="http://schemas.openxmlformats.org/officeDocument/2006/relationships/image" Target="../media/image4.png"/><Relationship Id="rId3" Type="http://schemas.openxmlformats.org/officeDocument/2006/relationships/image" Target="../media/image16.png"/><Relationship Id="rId21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105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tc.go.kr/" TargetMode="External"/><Relationship Id="rId3" Type="http://schemas.openxmlformats.org/officeDocument/2006/relationships/hyperlink" Target="https://docs.spring.io/spring-framework/docs/current/reference/html/" TargetMode="External"/><Relationship Id="rId7" Type="http://schemas.openxmlformats.org/officeDocument/2006/relationships/hyperlink" Target="https://developers.kakao.com/docs/latest/ko/kakaopay/comm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rebase.google.com/docs/" TargetMode="External"/><Relationship Id="rId5" Type="http://schemas.openxmlformats.org/officeDocument/2006/relationships/hyperlink" Target="https://developers.google.com/youtube/documentation?hl=ko" TargetMode="External"/><Relationship Id="rId10" Type="http://schemas.openxmlformats.org/officeDocument/2006/relationships/hyperlink" Target="https://www.copyright.or.kr/main.do" TargetMode="External"/><Relationship Id="rId4" Type="http://schemas.openxmlformats.org/officeDocument/2006/relationships/hyperlink" Target="https://vuejs.org/v2/guide/" TargetMode="External"/><Relationship Id="rId9" Type="http://schemas.openxmlformats.org/officeDocument/2006/relationships/hyperlink" Target="http://www.privacy.go.kr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D38A115-9FF7-4717-9A0C-5E617A1CCB83}"/>
              </a:ext>
            </a:extLst>
          </p:cNvPr>
          <p:cNvGrpSpPr/>
          <p:nvPr/>
        </p:nvGrpSpPr>
        <p:grpSpPr>
          <a:xfrm>
            <a:off x="4363461" y="2460262"/>
            <a:ext cx="3465079" cy="1666331"/>
            <a:chOff x="4664149" y="2604977"/>
            <a:chExt cx="2863702" cy="13771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467" y="2604977"/>
              <a:ext cx="2773067" cy="769746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4664149" y="3609971"/>
              <a:ext cx="2863702" cy="372139"/>
              <a:chOff x="4722867" y="3502152"/>
              <a:chExt cx="2746266" cy="372139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722867" y="3502152"/>
                <a:ext cx="2746266" cy="37213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4766326" y="3506080"/>
                <a:ext cx="2659348" cy="33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20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유튜브 콘텐츠 기반 </a:t>
                </a:r>
                <a:r>
                  <a:rPr lang="en-US" altLang="ko-KR" sz="20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SNS</a:t>
                </a:r>
              </a:p>
            </p:txBody>
          </p:sp>
        </p:grp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7985868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323747" y="6070458"/>
            <a:ext cx="602081" cy="60208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7D15FF6F-F4CF-4B67-A1F2-F15FFD6CA22D}"/>
              </a:ext>
            </a:extLst>
          </p:cNvPr>
          <p:cNvSpPr/>
          <p:nvPr/>
        </p:nvSpPr>
        <p:spPr>
          <a:xfrm>
            <a:off x="1929230" y="3162899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 분석</a:t>
            </a:r>
          </a:p>
        </p:txBody>
      </p:sp>
      <p:sp>
        <p:nvSpPr>
          <p:cNvPr id="26" name="사각형: 둥근 모서리 13">
            <a:extLst>
              <a:ext uri="{FF2B5EF4-FFF2-40B4-BE49-F238E27FC236}">
                <a16:creationId xmlns:a16="http://schemas.microsoft.com/office/drawing/2014/main" id="{592501B8-3701-4286-B6E6-5344B202E040}"/>
              </a:ext>
            </a:extLst>
          </p:cNvPr>
          <p:cNvSpPr/>
          <p:nvPr/>
        </p:nvSpPr>
        <p:spPr>
          <a:xfrm>
            <a:off x="1929229" y="452125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보기</a:t>
            </a:r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id="{526DE4AE-DCE9-43E2-B606-D536914D94FF}"/>
              </a:ext>
            </a:extLst>
          </p:cNvPr>
          <p:cNvSpPr/>
          <p:nvPr/>
        </p:nvSpPr>
        <p:spPr>
          <a:xfrm>
            <a:off x="1929230" y="180454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연계 추천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556A9DAD-87AF-4567-8F0F-07D6E5B5072A}"/>
              </a:ext>
            </a:extLst>
          </p:cNvPr>
          <p:cNvSpPr/>
          <p:nvPr/>
        </p:nvSpPr>
        <p:spPr>
          <a:xfrm>
            <a:off x="4003910" y="1854376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이걸 좋아한다면 당신이 좋아하는 것은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257EB873-1B24-4218-BCBE-67804BB9C974}"/>
              </a:ext>
            </a:extLst>
          </p:cNvPr>
          <p:cNvSpPr/>
          <p:nvPr/>
        </p:nvSpPr>
        <p:spPr>
          <a:xfrm>
            <a:off x="4003910" y="3242878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내가 좋아하는 것이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뭔데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531700EE-8DDA-4914-92ED-7994A43DD65F}"/>
              </a:ext>
            </a:extLst>
          </p:cNvPr>
          <p:cNvSpPr/>
          <p:nvPr/>
        </p:nvSpPr>
        <p:spPr>
          <a:xfrm>
            <a:off x="4003910" y="4601234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수요와 시장성이 충분한 서비스</a:t>
            </a:r>
          </a:p>
        </p:txBody>
      </p:sp>
    </p:spTree>
    <p:extLst>
      <p:ext uri="{BB962C8B-B14F-4D97-AF65-F5344CB8AC3E}">
        <p14:creationId xmlns:p14="http://schemas.microsoft.com/office/powerpoint/2010/main" val="226896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410214" y="4413693"/>
            <a:ext cx="7580406" cy="1733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TUPLI –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YOU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 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</a:t>
            </a:r>
            <a:r>
              <a:rPr lang="en-US" altLang="ko-KR" sz="1600" b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줄임말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“Playlist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만들고 그 취향을 공유하거나 동시 상영할 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심볼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TUPLI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아나그램의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Tulip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꽃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Veri Peri #6667AB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24622" y="1802514"/>
            <a:ext cx="6942756" cy="1341779"/>
            <a:chOff x="3113568" y="1838652"/>
            <a:chExt cx="6942756" cy="13417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E89BE0-D292-495D-A1F1-DE5650547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3568" y="2075218"/>
              <a:ext cx="3157869" cy="87656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7119453" y="1838652"/>
              <a:ext cx="1341779" cy="1341779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916999" y="1838652"/>
              <a:ext cx="1341779" cy="1341779"/>
            </a:xfrm>
            <a:prstGeom prst="ellipse">
              <a:avLst/>
            </a:prstGeom>
            <a:solidFill>
              <a:srgbClr val="F6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714545" y="1838652"/>
              <a:ext cx="1341779" cy="1341779"/>
            </a:xfrm>
            <a:prstGeom prst="ellipse">
              <a:avLst/>
            </a:prstGeom>
            <a:solidFill>
              <a:srgbClr val="5B5C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90727" y="1265861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유튜브 영상 취향을 공유하고 타인의 취향을 함께 실시간으로 즐길 수 있는 </a:t>
            </a:r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SNS”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5B5C9D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40D7BB95-AA7A-464F-8C6E-4F511FE65772}"/>
              </a:ext>
            </a:extLst>
          </p:cNvPr>
          <p:cNvSpPr/>
          <p:nvPr/>
        </p:nvSpPr>
        <p:spPr>
          <a:xfrm>
            <a:off x="2989519" y="3460203"/>
            <a:ext cx="6212962" cy="681608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 들고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 https://tupli.kr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B81AB8-0C5F-4D30-B7E2-02B82147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19" y="3467082"/>
            <a:ext cx="629599" cy="6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소개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25533" y="1274310"/>
            <a:ext cx="10340935" cy="4862685"/>
            <a:chOff x="451112" y="1348740"/>
            <a:chExt cx="10951180" cy="51496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2EB0EA5-CBCB-476C-A2C9-1352BBE5E870}"/>
                </a:ext>
              </a:extLst>
            </p:cNvPr>
            <p:cNvSpPr/>
            <p:nvPr/>
          </p:nvSpPr>
          <p:spPr>
            <a:xfrm>
              <a:off x="8353924" y="1651989"/>
              <a:ext cx="3048368" cy="2708600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D788A3E-0602-4352-9387-F98C689BF58B}"/>
                </a:ext>
              </a:extLst>
            </p:cNvPr>
            <p:cNvSpPr/>
            <p:nvPr/>
          </p:nvSpPr>
          <p:spPr>
            <a:xfrm>
              <a:off x="4571816" y="1633155"/>
              <a:ext cx="3048368" cy="2869613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346BCB2-A40F-4A0A-B4EC-9DBE0AFC9F84}"/>
                </a:ext>
              </a:extLst>
            </p:cNvPr>
            <p:cNvSpPr/>
            <p:nvPr/>
          </p:nvSpPr>
          <p:spPr>
            <a:xfrm>
              <a:off x="601382" y="4140878"/>
              <a:ext cx="2949264" cy="2357506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30309F-5F23-4539-8E65-A456575EAFD9}"/>
                </a:ext>
              </a:extLst>
            </p:cNvPr>
            <p:cNvSpPr/>
            <p:nvPr/>
          </p:nvSpPr>
          <p:spPr>
            <a:xfrm>
              <a:off x="789708" y="1611630"/>
              <a:ext cx="3048368" cy="1636152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E9FB3F7-3BA5-40B1-B35C-2F79C6B39EEF}"/>
                </a:ext>
              </a:extLst>
            </p:cNvPr>
            <p:cNvSpPr/>
            <p:nvPr/>
          </p:nvSpPr>
          <p:spPr>
            <a:xfrm>
              <a:off x="4383368" y="4822321"/>
              <a:ext cx="5774778" cy="1493520"/>
            </a:xfrm>
            <a:prstGeom prst="roundRect">
              <a:avLst/>
            </a:pr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FBFFC7-DB61-4EDC-B1AC-BD161A41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612" y="1871709"/>
              <a:ext cx="806194" cy="69597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A6868B-DC82-4251-A465-84941DE6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786" y="1759981"/>
              <a:ext cx="912581" cy="91258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3CB02D-F73E-48C6-8197-E55CD9A7868F}"/>
                </a:ext>
              </a:extLst>
            </p:cNvPr>
            <p:cNvSpPr/>
            <p:nvPr/>
          </p:nvSpPr>
          <p:spPr>
            <a:xfrm>
              <a:off x="1025438" y="1348740"/>
              <a:ext cx="1683471" cy="2872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B72E23-29DB-49BD-B39D-E3FF1E65A81C}"/>
                </a:ext>
              </a:extLst>
            </p:cNvPr>
            <p:cNvSpPr/>
            <p:nvPr/>
          </p:nvSpPr>
          <p:spPr>
            <a:xfrm>
              <a:off x="4926533" y="1348740"/>
              <a:ext cx="1683471" cy="28721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09CA20-E2C6-4AA4-BB8D-512814C4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6242" y="1602740"/>
              <a:ext cx="1335524" cy="133552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FEEB492-C97C-4397-9F34-9BA4973A4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2268" y="2516271"/>
              <a:ext cx="689721" cy="68972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EBE7A6-A6E1-4D10-9096-0FF2FCC5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4555" y="2435301"/>
              <a:ext cx="896262" cy="90124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B10037-28D8-4A55-B05F-B67E661DEA5C}"/>
                </a:ext>
              </a:extLst>
            </p:cNvPr>
            <p:cNvSpPr/>
            <p:nvPr/>
          </p:nvSpPr>
          <p:spPr>
            <a:xfrm>
              <a:off x="8742700" y="1348740"/>
              <a:ext cx="1683471" cy="28721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 err="1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7330" y="3218187"/>
              <a:ext cx="644499" cy="78047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B6DB1C-9227-4569-850B-DB831062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9890" y="1841229"/>
              <a:ext cx="598479" cy="67553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1B7CEB-B6FC-4164-B037-0292019D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9650" y="1622319"/>
              <a:ext cx="1009603" cy="1009603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9D856EB-B9A9-4A69-A917-369FAE9FC7AC}"/>
                </a:ext>
              </a:extLst>
            </p:cNvPr>
            <p:cNvSpPr/>
            <p:nvPr/>
          </p:nvSpPr>
          <p:spPr>
            <a:xfrm>
              <a:off x="8246301" y="4527308"/>
              <a:ext cx="1683471" cy="28721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Tools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F16A09E-E676-45D3-B366-53E36199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1937" y="3029888"/>
              <a:ext cx="880885" cy="756734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9AA5C22-EEF3-453F-A7AC-827F1043EAF2}"/>
                </a:ext>
              </a:extLst>
            </p:cNvPr>
            <p:cNvSpPr/>
            <p:nvPr/>
          </p:nvSpPr>
          <p:spPr>
            <a:xfrm>
              <a:off x="880733" y="3853664"/>
              <a:ext cx="1683471" cy="2872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07F50BA-EFEE-4755-B4C5-C6229348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2520" y="4273346"/>
              <a:ext cx="737148" cy="73714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276C9DD-1500-41D0-9BC5-9316272B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3333" y="5075269"/>
              <a:ext cx="670850" cy="92766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D290A20-ED10-45DB-ADCF-46D4F9B32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05677" y="5126010"/>
              <a:ext cx="1024277" cy="76535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FA8C570-C420-4062-80B2-E568874A2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76132" y="5045916"/>
              <a:ext cx="928127" cy="96478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B74DD51-B13A-4F97-920E-D9C7F159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0557" y="3066863"/>
              <a:ext cx="850419" cy="75673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DB9B5B0-6F71-40DC-B972-674435C1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52754" y="5503650"/>
              <a:ext cx="1162571" cy="46846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3F5EC74-9C66-4966-9FFC-3EC5DC34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7308" y="5389654"/>
              <a:ext cx="653108" cy="65310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486122-A2C9-4463-98A2-1E5436B85783}"/>
                </a:ext>
              </a:extLst>
            </p:cNvPr>
            <p:cNvSpPr txBox="1"/>
            <p:nvPr/>
          </p:nvSpPr>
          <p:spPr>
            <a:xfrm>
              <a:off x="2416019" y="2597231"/>
              <a:ext cx="103016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Vuex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D9A74-D49B-40C1-BFE5-8C5D2AB50EBF}"/>
                </a:ext>
              </a:extLst>
            </p:cNvPr>
            <p:cNvSpPr txBox="1"/>
            <p:nvPr/>
          </p:nvSpPr>
          <p:spPr>
            <a:xfrm>
              <a:off x="1095406" y="2597231"/>
              <a:ext cx="103016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3B07D2-AA32-4449-9CA2-5DDE7ADF3BBB}"/>
                </a:ext>
              </a:extLst>
            </p:cNvPr>
            <p:cNvSpPr txBox="1"/>
            <p:nvPr/>
          </p:nvSpPr>
          <p:spPr>
            <a:xfrm>
              <a:off x="2033854" y="6010699"/>
              <a:ext cx="142608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Kakaopay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AD2BC0-11DD-4DCA-9C64-342D2BABBE95}"/>
                </a:ext>
              </a:extLst>
            </p:cNvPr>
            <p:cNvSpPr txBox="1"/>
            <p:nvPr/>
          </p:nvSpPr>
          <p:spPr>
            <a:xfrm>
              <a:off x="2088888" y="4936225"/>
              <a:ext cx="142608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OAuth 2.0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C3D43A-FAE1-41C8-8AAB-A762C73D55A2}"/>
                </a:ext>
              </a:extLst>
            </p:cNvPr>
            <p:cNvSpPr txBox="1"/>
            <p:nvPr/>
          </p:nvSpPr>
          <p:spPr>
            <a:xfrm>
              <a:off x="4555101" y="5937286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Jenkins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218BF5-47DB-42B3-9116-2E469FAB7CF0}"/>
                </a:ext>
              </a:extLst>
            </p:cNvPr>
            <p:cNvSpPr txBox="1"/>
            <p:nvPr/>
          </p:nvSpPr>
          <p:spPr>
            <a:xfrm>
              <a:off x="5743179" y="5930035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Docker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447DC3-7A0C-4D19-9D7E-983F297E422A}"/>
                </a:ext>
              </a:extLst>
            </p:cNvPr>
            <p:cNvSpPr txBox="1"/>
            <p:nvPr/>
          </p:nvSpPr>
          <p:spPr>
            <a:xfrm>
              <a:off x="6981835" y="5937286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Jira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4614481" y="4014045"/>
              <a:ext cx="1595137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EC2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BE50-1EE2-41CB-B76A-2118B362508E}"/>
                </a:ext>
              </a:extLst>
            </p:cNvPr>
            <p:cNvSpPr txBox="1"/>
            <p:nvPr/>
          </p:nvSpPr>
          <p:spPr>
            <a:xfrm>
              <a:off x="4558053" y="2667022"/>
              <a:ext cx="1408782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9A4D84B-FC1F-43CF-A8F5-80D33925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90387" y="1624212"/>
              <a:ext cx="1851766" cy="127860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442BF7-6516-491A-B2AD-1FB1D2958240}"/>
                </a:ext>
              </a:extLst>
            </p:cNvPr>
            <p:cNvSpPr txBox="1"/>
            <p:nvPr/>
          </p:nvSpPr>
          <p:spPr>
            <a:xfrm>
              <a:off x="8499883" y="3812160"/>
              <a:ext cx="1213077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Redis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870FD8-F58A-435E-AC8C-3C1F8AA4F4C5}"/>
                </a:ext>
              </a:extLst>
            </p:cNvPr>
            <p:cNvSpPr txBox="1"/>
            <p:nvPr/>
          </p:nvSpPr>
          <p:spPr>
            <a:xfrm>
              <a:off x="9712959" y="3824950"/>
              <a:ext cx="1556561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GC Storage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0D3877-0FA7-4413-B113-C1EFBDD60997}"/>
                </a:ext>
              </a:extLst>
            </p:cNvPr>
            <p:cNvSpPr txBox="1"/>
            <p:nvPr/>
          </p:nvSpPr>
          <p:spPr>
            <a:xfrm>
              <a:off x="9828927" y="2429706"/>
              <a:ext cx="137368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Maria DB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ACB9489-197D-4851-96C6-4E1FE2050232}"/>
                </a:ext>
              </a:extLst>
            </p:cNvPr>
            <p:cNvSpPr txBox="1"/>
            <p:nvPr/>
          </p:nvSpPr>
          <p:spPr>
            <a:xfrm>
              <a:off x="8455248" y="2481459"/>
              <a:ext cx="1373680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RDS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42CC3F-5C2C-4808-B6F7-5FDC1B999131}"/>
                </a:ext>
              </a:extLst>
            </p:cNvPr>
            <p:cNvSpPr txBox="1"/>
            <p:nvPr/>
          </p:nvSpPr>
          <p:spPr>
            <a:xfrm>
              <a:off x="5960815" y="3264477"/>
              <a:ext cx="1580048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Dependency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B7B525-8A03-4DA0-9762-BFE7384A113D}"/>
                </a:ext>
              </a:extLst>
            </p:cNvPr>
            <p:cNvSpPr txBox="1"/>
            <p:nvPr/>
          </p:nvSpPr>
          <p:spPr>
            <a:xfrm>
              <a:off x="844255" y="6058228"/>
              <a:ext cx="960244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RTDB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7B1109-E9D7-4F5A-94BF-56B46E31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3151" y="4271620"/>
              <a:ext cx="929715" cy="6546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AB084DC-1CFC-4E0E-A4CE-E855944CF9DB}"/>
                </a:ext>
              </a:extLst>
            </p:cNvPr>
            <p:cNvSpPr txBox="1"/>
            <p:nvPr/>
          </p:nvSpPr>
          <p:spPr>
            <a:xfrm>
              <a:off x="451112" y="4919242"/>
              <a:ext cx="1792965" cy="3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OpenAPI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7D2C21-A8AF-48B3-BAF9-1E146459D425}"/>
                </a:ext>
              </a:extLst>
            </p:cNvPr>
            <p:cNvGrpSpPr/>
            <p:nvPr/>
          </p:nvGrpSpPr>
          <p:grpSpPr>
            <a:xfrm>
              <a:off x="3926491" y="2570198"/>
              <a:ext cx="528421" cy="123446"/>
              <a:chOff x="3876611" y="2457668"/>
              <a:chExt cx="682706" cy="95484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D54CEC6E-EFDC-4312-80EE-54C096DF1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BFE7F546-8999-49DF-9C95-8A55DCF84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091BCA-AC1D-4D7B-A1BA-025CC4A6F14F}"/>
                </a:ext>
              </a:extLst>
            </p:cNvPr>
            <p:cNvGrpSpPr/>
            <p:nvPr/>
          </p:nvGrpSpPr>
          <p:grpSpPr>
            <a:xfrm>
              <a:off x="7717880" y="2570198"/>
              <a:ext cx="528421" cy="123446"/>
              <a:chOff x="3876611" y="2457668"/>
              <a:chExt cx="682706" cy="95484"/>
            </a:xfrm>
          </p:grpSpPr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9ED1BB1-63B3-47D6-98DF-7E2EB5DA5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49F80B0E-6FFE-48BA-8E88-F886D914F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DB8B9F0-F504-4213-8596-05F0AD80E850}"/>
                </a:ext>
              </a:extLst>
            </p:cNvPr>
            <p:cNvGrpSpPr/>
            <p:nvPr/>
          </p:nvGrpSpPr>
          <p:grpSpPr>
            <a:xfrm rot="5400000">
              <a:off x="2444698" y="3565641"/>
              <a:ext cx="528421" cy="123446"/>
              <a:chOff x="3876611" y="2457668"/>
              <a:chExt cx="682706" cy="95484"/>
            </a:xfrm>
          </p:grpSpPr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AF75211D-FD6F-4D73-854B-08B3CFD5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27189D56-DF46-47C5-BE3A-1CC9802F9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455AEE2-9DF6-4284-823C-71D620766EA1}"/>
                </a:ext>
              </a:extLst>
            </p:cNvPr>
            <p:cNvGrpSpPr/>
            <p:nvPr/>
          </p:nvGrpSpPr>
          <p:grpSpPr>
            <a:xfrm rot="8115160">
              <a:off x="3803519" y="4136987"/>
              <a:ext cx="528421" cy="123446"/>
              <a:chOff x="3876611" y="2457668"/>
              <a:chExt cx="682706" cy="95484"/>
            </a:xfrm>
          </p:grpSpPr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97B776B1-8DCC-4C6D-8ECB-02C131795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86C10D6C-2B23-4288-A22B-D1B689F97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Before</a:t>
            </a:r>
          </a:p>
        </p:txBody>
      </p:sp>
    </p:spTree>
    <p:extLst>
      <p:ext uri="{BB962C8B-B14F-4D97-AF65-F5344CB8AC3E}">
        <p14:creationId xmlns:p14="http://schemas.microsoft.com/office/powerpoint/2010/main" val="259351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After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D3D2FB-AD3A-429E-890B-1A7536085E4A}"/>
              </a:ext>
            </a:extLst>
          </p:cNvPr>
          <p:cNvGrpSpPr/>
          <p:nvPr/>
        </p:nvGrpSpPr>
        <p:grpSpPr>
          <a:xfrm>
            <a:off x="925532" y="654583"/>
            <a:ext cx="10340935" cy="5489411"/>
            <a:chOff x="925532" y="443569"/>
            <a:chExt cx="10340935" cy="548941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2EB0EA5-CBCB-476C-A2C9-1352BBE5E870}"/>
                </a:ext>
              </a:extLst>
            </p:cNvPr>
            <p:cNvSpPr/>
            <p:nvPr/>
          </p:nvSpPr>
          <p:spPr>
            <a:xfrm>
              <a:off x="8387967" y="1356646"/>
              <a:ext cx="2878500" cy="2557666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D788A3E-0602-4352-9387-F98C689BF58B}"/>
                </a:ext>
              </a:extLst>
            </p:cNvPr>
            <p:cNvSpPr/>
            <p:nvPr/>
          </p:nvSpPr>
          <p:spPr>
            <a:xfrm>
              <a:off x="4816613" y="1338861"/>
              <a:ext cx="2878500" cy="1349812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346BCB2-A40F-4A0A-B4EC-9DBE0AFC9F84}"/>
                </a:ext>
              </a:extLst>
            </p:cNvPr>
            <p:cNvSpPr/>
            <p:nvPr/>
          </p:nvSpPr>
          <p:spPr>
            <a:xfrm>
              <a:off x="1067428" y="3706844"/>
              <a:ext cx="2784919" cy="2226136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30309F-5F23-4539-8E65-A456575EAFD9}"/>
                </a:ext>
              </a:extLst>
            </p:cNvPr>
            <p:cNvSpPr/>
            <p:nvPr/>
          </p:nvSpPr>
          <p:spPr>
            <a:xfrm>
              <a:off x="1245260" y="1318536"/>
              <a:ext cx="2878500" cy="1544979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E9FB3F7-3BA5-40B1-B35C-2F79C6B39EEF}"/>
                </a:ext>
              </a:extLst>
            </p:cNvPr>
            <p:cNvSpPr/>
            <p:nvPr/>
          </p:nvSpPr>
          <p:spPr>
            <a:xfrm>
              <a:off x="8373728" y="4350314"/>
              <a:ext cx="2878500" cy="1410295"/>
            </a:xfrm>
            <a:prstGeom prst="roundRect">
              <a:avLst/>
            </a:pr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FBFFC7-DB61-4EDC-B1AC-BD161A411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9877" y="1564122"/>
              <a:ext cx="761270" cy="6571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A6868B-DC82-4251-A465-84941DE6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107" y="1458620"/>
              <a:ext cx="861728" cy="86172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3CB02D-F73E-48C6-8197-E55CD9A7868F}"/>
                </a:ext>
              </a:extLst>
            </p:cNvPr>
            <p:cNvSpPr/>
            <p:nvPr/>
          </p:nvSpPr>
          <p:spPr>
            <a:xfrm>
              <a:off x="1467854" y="1070295"/>
              <a:ext cx="1589661" cy="271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B72E23-29DB-49BD-B39D-E3FF1E65A81C}"/>
                </a:ext>
              </a:extLst>
            </p:cNvPr>
            <p:cNvSpPr/>
            <p:nvPr/>
          </p:nvSpPr>
          <p:spPr>
            <a:xfrm>
              <a:off x="5069503" y="1070295"/>
              <a:ext cx="1589661" cy="27121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09CA20-E2C6-4AA4-BB8D-512814C4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8163" y="1065503"/>
              <a:ext cx="1261103" cy="126110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FEEB492-C97C-4397-9F34-9BA4973A4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4119" y="1774493"/>
              <a:ext cx="651287" cy="6512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EBE7A6-A6E1-4D10-9096-0FF2FCC5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984" y="1685033"/>
              <a:ext cx="846319" cy="85102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B10037-28D8-4A55-B05F-B67E661DEA5C}"/>
                </a:ext>
              </a:extLst>
            </p:cNvPr>
            <p:cNvSpPr/>
            <p:nvPr/>
          </p:nvSpPr>
          <p:spPr>
            <a:xfrm>
              <a:off x="8755078" y="1070295"/>
              <a:ext cx="1589661" cy="27121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 err="1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B6DB1C-9227-4569-850B-DB831062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639" y="1535341"/>
              <a:ext cx="565129" cy="63789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1B7CEB-B6FC-4164-B037-0292019D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7558" y="1328629"/>
              <a:ext cx="953344" cy="95334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9D856EB-B9A9-4A69-A917-369FAE9FC7AC}"/>
                </a:ext>
              </a:extLst>
            </p:cNvPr>
            <p:cNvSpPr/>
            <p:nvPr/>
          </p:nvSpPr>
          <p:spPr>
            <a:xfrm>
              <a:off x="8673201" y="4071740"/>
              <a:ext cx="1589661" cy="27121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Tools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F16A09E-E676-45D3-B366-53E36199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7144" y="2657763"/>
              <a:ext cx="831798" cy="71456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9AA5C22-EEF3-453F-A7AC-827F1043EAF2}"/>
                </a:ext>
              </a:extLst>
            </p:cNvPr>
            <p:cNvSpPr/>
            <p:nvPr/>
          </p:nvSpPr>
          <p:spPr>
            <a:xfrm>
              <a:off x="1331213" y="3435635"/>
              <a:ext cx="1589661" cy="2712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07F50BA-EFEE-4755-B4C5-C6229348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58757" y="3831930"/>
              <a:ext cx="696071" cy="69607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B74DD51-B13A-4F97-920E-D9C7F159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27827" y="2692677"/>
              <a:ext cx="803030" cy="714567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DB9B5B0-6F71-40DC-B972-674435C1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32351" y="4993677"/>
              <a:ext cx="1097788" cy="442359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3F5EC74-9C66-4966-9FFC-3EC5DC34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1292" y="4886033"/>
              <a:ext cx="616714" cy="6167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486122-A2C9-4463-98A2-1E5436B85783}"/>
                </a:ext>
              </a:extLst>
            </p:cNvPr>
            <p:cNvSpPr txBox="1"/>
            <p:nvPr/>
          </p:nvSpPr>
          <p:spPr>
            <a:xfrm>
              <a:off x="2780946" y="2249215"/>
              <a:ext cx="972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Vuex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D9A74-D49B-40C1-BFE5-8C5D2AB50EBF}"/>
                </a:ext>
              </a:extLst>
            </p:cNvPr>
            <p:cNvSpPr txBox="1"/>
            <p:nvPr/>
          </p:nvSpPr>
          <p:spPr>
            <a:xfrm>
              <a:off x="1533923" y="2249215"/>
              <a:ext cx="972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3B07D2-AA32-4449-9CA2-5DDE7ADF3BBB}"/>
                </a:ext>
              </a:extLst>
            </p:cNvPr>
            <p:cNvSpPr txBox="1"/>
            <p:nvPr/>
          </p:nvSpPr>
          <p:spPr>
            <a:xfrm>
              <a:off x="2420077" y="5472471"/>
              <a:ext cx="1346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Kakaopay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AD2BC0-11DD-4DCA-9C64-342D2BABBE95}"/>
                </a:ext>
              </a:extLst>
            </p:cNvPr>
            <p:cNvSpPr txBox="1"/>
            <p:nvPr/>
          </p:nvSpPr>
          <p:spPr>
            <a:xfrm>
              <a:off x="2472044" y="4457871"/>
              <a:ext cx="1346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OAuth 2.0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3CB6832-2853-4E9F-8908-94B39ED18956}"/>
                </a:ext>
              </a:extLst>
            </p:cNvPr>
            <p:cNvGrpSpPr/>
            <p:nvPr/>
          </p:nvGrpSpPr>
          <p:grpSpPr>
            <a:xfrm>
              <a:off x="8575657" y="4589167"/>
              <a:ext cx="1330279" cy="1152536"/>
              <a:chOff x="7567478" y="4589167"/>
              <a:chExt cx="1330279" cy="115253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276C9DD-1500-41D0-9BC5-9316272BC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6862" y="4589167"/>
                <a:ext cx="633467" cy="87596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C3D43A-FAE1-41C8-8AAB-A762C73D55A2}"/>
                  </a:ext>
                </a:extLst>
              </p:cNvPr>
              <p:cNvSpPr txBox="1"/>
              <p:nvPr/>
            </p:nvSpPr>
            <p:spPr>
              <a:xfrm>
                <a:off x="7567478" y="5403149"/>
                <a:ext cx="1330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Jenkins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01C71BD-6B5A-4571-8B47-8131D1C47B7B}"/>
                </a:ext>
              </a:extLst>
            </p:cNvPr>
            <p:cNvGrpSpPr/>
            <p:nvPr/>
          </p:nvGrpSpPr>
          <p:grpSpPr>
            <a:xfrm>
              <a:off x="9812081" y="4538003"/>
              <a:ext cx="1330279" cy="1180254"/>
              <a:chOff x="8651503" y="4561449"/>
              <a:chExt cx="1330279" cy="1180254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A8C570-C420-4062-80B2-E568874A2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70786" y="4561449"/>
                <a:ext cx="876408" cy="911021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9447DC3-7A0C-4D19-9D7E-983F297E422A}"/>
                  </a:ext>
                </a:extLst>
              </p:cNvPr>
              <p:cNvSpPr txBox="1"/>
              <p:nvPr/>
            </p:nvSpPr>
            <p:spPr>
              <a:xfrm>
                <a:off x="8651503" y="5403149"/>
                <a:ext cx="13302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Jira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BE50-1EE2-41CB-B76A-2118B362508E}"/>
                </a:ext>
              </a:extLst>
            </p:cNvPr>
            <p:cNvSpPr txBox="1"/>
            <p:nvPr/>
          </p:nvSpPr>
          <p:spPr>
            <a:xfrm>
              <a:off x="4838786" y="2291671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59A4D84B-FC1F-43CF-A8F5-80D33925E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45294" y="1330417"/>
              <a:ext cx="1748578" cy="120735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442BF7-6516-491A-B2AD-1FB1D2958240}"/>
                </a:ext>
              </a:extLst>
            </p:cNvPr>
            <p:cNvSpPr txBox="1"/>
            <p:nvPr/>
          </p:nvSpPr>
          <p:spPr>
            <a:xfrm>
              <a:off x="8525792" y="3396443"/>
              <a:ext cx="1145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Redis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870FD8-F58A-435E-AC8C-3C1F8AA4F4C5}"/>
                </a:ext>
              </a:extLst>
            </p:cNvPr>
            <p:cNvSpPr txBox="1"/>
            <p:nvPr/>
          </p:nvSpPr>
          <p:spPr>
            <a:xfrm>
              <a:off x="9671271" y="3408521"/>
              <a:ext cx="1469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GC Storage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0D3877-0FA7-4413-B113-C1EFBDD60997}"/>
                </a:ext>
              </a:extLst>
            </p:cNvPr>
            <p:cNvSpPr txBox="1"/>
            <p:nvPr/>
          </p:nvSpPr>
          <p:spPr>
            <a:xfrm>
              <a:off x="9780776" y="2091025"/>
              <a:ext cx="1297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Maria DB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ACB9489-197D-4851-96C6-4E1FE2050232}"/>
                </a:ext>
              </a:extLst>
            </p:cNvPr>
            <p:cNvSpPr txBox="1"/>
            <p:nvPr/>
          </p:nvSpPr>
          <p:spPr>
            <a:xfrm>
              <a:off x="8483644" y="2139894"/>
              <a:ext cx="1297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RDS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42CC3F-5C2C-4808-B6F7-5FDC1B999131}"/>
                </a:ext>
              </a:extLst>
            </p:cNvPr>
            <p:cNvSpPr txBox="1"/>
            <p:nvPr/>
          </p:nvSpPr>
          <p:spPr>
            <a:xfrm>
              <a:off x="6149302" y="2342104"/>
              <a:ext cx="149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Dependency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B7B525-8A03-4DA0-9762-BFE7384A113D}"/>
                </a:ext>
              </a:extLst>
            </p:cNvPr>
            <p:cNvSpPr txBox="1"/>
            <p:nvPr/>
          </p:nvSpPr>
          <p:spPr>
            <a:xfrm>
              <a:off x="1296767" y="5517351"/>
              <a:ext cx="906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RTDB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7B1109-E9D7-4F5A-94BF-56B46E31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52382" y="3830300"/>
              <a:ext cx="877907" cy="61813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AB084DC-1CFC-4E0E-A4CE-E855944CF9DB}"/>
                </a:ext>
              </a:extLst>
            </p:cNvPr>
            <p:cNvSpPr txBox="1"/>
            <p:nvPr/>
          </p:nvSpPr>
          <p:spPr>
            <a:xfrm>
              <a:off x="925532" y="4441834"/>
              <a:ext cx="1693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OpenAPI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7D2C21-A8AF-48B3-BAF9-1E146459D425}"/>
                </a:ext>
              </a:extLst>
            </p:cNvPr>
            <p:cNvGrpSpPr/>
            <p:nvPr/>
          </p:nvGrpSpPr>
          <p:grpSpPr>
            <a:xfrm>
              <a:off x="4207249" y="2223689"/>
              <a:ext cx="498975" cy="116567"/>
              <a:chOff x="3876611" y="2457668"/>
              <a:chExt cx="682706" cy="95484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D54CEC6E-EFDC-4312-80EE-54C096DF1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BFE7F546-8999-49DF-9C95-8A55DCF84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091BCA-AC1D-4D7B-A1BA-025CC4A6F14F}"/>
                </a:ext>
              </a:extLst>
            </p:cNvPr>
            <p:cNvGrpSpPr/>
            <p:nvPr/>
          </p:nvGrpSpPr>
          <p:grpSpPr>
            <a:xfrm>
              <a:off x="7787366" y="2223689"/>
              <a:ext cx="498975" cy="116567"/>
              <a:chOff x="3876611" y="2457668"/>
              <a:chExt cx="682706" cy="95484"/>
            </a:xfrm>
          </p:grpSpPr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9ED1BB1-63B3-47D6-98DF-7E2EB5DA5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49F80B0E-6FFE-48BA-8E88-F886D914F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DB8B9F0-F504-4213-8596-05F0AD80E850}"/>
                </a:ext>
              </a:extLst>
            </p:cNvPr>
            <p:cNvGrpSpPr/>
            <p:nvPr/>
          </p:nvGrpSpPr>
          <p:grpSpPr>
            <a:xfrm rot="5400000">
              <a:off x="2808027" y="3163661"/>
              <a:ext cx="498975" cy="116567"/>
              <a:chOff x="3876611" y="2457668"/>
              <a:chExt cx="682706" cy="95484"/>
            </a:xfrm>
          </p:grpSpPr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AF75211D-FD6F-4D73-854B-08B3CFD5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27189D56-DF46-47C5-BE3A-1CC9802F9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455AEE2-9DF6-4284-823C-71D620766EA1}"/>
                </a:ext>
              </a:extLst>
            </p:cNvPr>
            <p:cNvGrpSpPr/>
            <p:nvPr/>
          </p:nvGrpSpPr>
          <p:grpSpPr>
            <a:xfrm rot="8115160">
              <a:off x="4003826" y="3148598"/>
              <a:ext cx="548624" cy="105780"/>
              <a:chOff x="3476918" y="2755692"/>
              <a:chExt cx="750637" cy="86648"/>
            </a:xfrm>
          </p:grpSpPr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97B776B1-8DCC-4C6D-8ECB-02C131795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849" y="2755692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86C10D6C-2B23-4288-A22B-D1B689F97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6918" y="2842340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CED802AD-3089-4BFC-BB7E-188CC210A450}"/>
                </a:ext>
              </a:extLst>
            </p:cNvPr>
            <p:cNvSpPr/>
            <p:nvPr/>
          </p:nvSpPr>
          <p:spPr>
            <a:xfrm>
              <a:off x="4838786" y="4089821"/>
              <a:ext cx="2856327" cy="1349812"/>
            </a:xfrm>
            <a:prstGeom prst="roundRect">
              <a:avLst/>
            </a:prstGeom>
            <a:noFill/>
            <a:ln w="28575"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7A5A4FE-0267-49B4-B223-F4D62155CD1F}"/>
                </a:ext>
              </a:extLst>
            </p:cNvPr>
            <p:cNvSpPr/>
            <p:nvPr/>
          </p:nvSpPr>
          <p:spPr>
            <a:xfrm>
              <a:off x="5040475" y="3818611"/>
              <a:ext cx="1589661" cy="27121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4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Back-End</a:t>
              </a:r>
              <a:endParaRPr lang="ko-KR" altLang="en-US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46077A-5DF0-4589-9988-BD4227B55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53734" y="4250371"/>
              <a:ext cx="912887" cy="815078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9C33898-6F57-4414-8473-1109DBA290B8}"/>
                </a:ext>
              </a:extLst>
            </p:cNvPr>
            <p:cNvSpPr txBox="1"/>
            <p:nvPr/>
          </p:nvSpPr>
          <p:spPr>
            <a:xfrm>
              <a:off x="4838786" y="5085750"/>
              <a:ext cx="1330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Flask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3E1CF-DEEE-42C4-883C-425D61B8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05752" y="4353994"/>
              <a:ext cx="1189678" cy="641311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219E6F1-610C-4536-ACD9-D9B8B1EBDFA1}"/>
                </a:ext>
              </a:extLst>
            </p:cNvPr>
            <p:cNvSpPr txBox="1"/>
            <p:nvPr/>
          </p:nvSpPr>
          <p:spPr>
            <a:xfrm>
              <a:off x="6149302" y="5105138"/>
              <a:ext cx="1492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Scikit-learn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EC1F229-E905-4945-A0E8-DE2A6DB0F06F}"/>
                </a:ext>
              </a:extLst>
            </p:cNvPr>
            <p:cNvGrpSpPr/>
            <p:nvPr/>
          </p:nvGrpSpPr>
          <p:grpSpPr>
            <a:xfrm rot="5400000">
              <a:off x="5855127" y="3232883"/>
              <a:ext cx="498975" cy="116567"/>
              <a:chOff x="3876611" y="2457668"/>
              <a:chExt cx="682706" cy="95484"/>
            </a:xfrm>
          </p:grpSpPr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5717192B-F6AC-4099-977E-DA3F77F8A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611" y="2457668"/>
                <a:ext cx="682706" cy="32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5ED2CDB1-21D3-439A-A1C6-BD50D6668D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6611" y="2553152"/>
                <a:ext cx="6827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E2D1E4B-0F94-4BF1-A309-BB42D92984AA}"/>
                </a:ext>
              </a:extLst>
            </p:cNvPr>
            <p:cNvSpPr/>
            <p:nvPr/>
          </p:nvSpPr>
          <p:spPr>
            <a:xfrm>
              <a:off x="925532" y="925020"/>
              <a:ext cx="7103741" cy="5007958"/>
            </a:xfrm>
            <a:custGeom>
              <a:avLst/>
              <a:gdLst>
                <a:gd name="connsiteX0" fmla="*/ 3552979 w 7103741"/>
                <a:gd name="connsiteY0" fmla="*/ 0 h 5007958"/>
                <a:gd name="connsiteX1" fmla="*/ 6901451 w 7103741"/>
                <a:gd name="connsiteY1" fmla="*/ 0 h 5007958"/>
                <a:gd name="connsiteX2" fmla="*/ 6901471 w 7103741"/>
                <a:gd name="connsiteY2" fmla="*/ 2 h 5007958"/>
                <a:gd name="connsiteX3" fmla="*/ 6981108 w 7103741"/>
                <a:gd name="connsiteY3" fmla="*/ 2 h 5007958"/>
                <a:gd name="connsiteX4" fmla="*/ 7103741 w 7103741"/>
                <a:gd name="connsiteY4" fmla="*/ 122635 h 5007958"/>
                <a:gd name="connsiteX5" fmla="*/ 7103741 w 7103741"/>
                <a:gd name="connsiteY5" fmla="*/ 2152571 h 5007958"/>
                <a:gd name="connsiteX6" fmla="*/ 7103740 w 7103741"/>
                <a:gd name="connsiteY6" fmla="*/ 2152576 h 5007958"/>
                <a:gd name="connsiteX7" fmla="*/ 7103740 w 7103741"/>
                <a:gd name="connsiteY7" fmla="*/ 4805669 h 5007958"/>
                <a:gd name="connsiteX8" fmla="*/ 6901451 w 7103741"/>
                <a:gd name="connsiteY8" fmla="*/ 5007958 h 5007958"/>
                <a:gd name="connsiteX9" fmla="*/ 3552979 w 7103741"/>
                <a:gd name="connsiteY9" fmla="*/ 5007958 h 5007958"/>
                <a:gd name="connsiteX10" fmla="*/ 3350690 w 7103741"/>
                <a:gd name="connsiteY10" fmla="*/ 4805669 h 5007958"/>
                <a:gd name="connsiteX11" fmla="*/ 3350690 w 7103741"/>
                <a:gd name="connsiteY11" fmla="*/ 2275204 h 5007958"/>
                <a:gd name="connsiteX12" fmla="*/ 122633 w 7103741"/>
                <a:gd name="connsiteY12" fmla="*/ 2275204 h 5007958"/>
                <a:gd name="connsiteX13" fmla="*/ 0 w 7103741"/>
                <a:gd name="connsiteY13" fmla="*/ 2152571 h 5007958"/>
                <a:gd name="connsiteX14" fmla="*/ 0 w 7103741"/>
                <a:gd name="connsiteY14" fmla="*/ 122635 h 5007958"/>
                <a:gd name="connsiteX15" fmla="*/ 122633 w 7103741"/>
                <a:gd name="connsiteY15" fmla="*/ 2 h 5007958"/>
                <a:gd name="connsiteX16" fmla="*/ 3552959 w 7103741"/>
                <a:gd name="connsiteY16" fmla="*/ 2 h 50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03741" h="5007958">
                  <a:moveTo>
                    <a:pt x="3552979" y="0"/>
                  </a:moveTo>
                  <a:lnTo>
                    <a:pt x="6901451" y="0"/>
                  </a:lnTo>
                  <a:lnTo>
                    <a:pt x="6901471" y="2"/>
                  </a:lnTo>
                  <a:lnTo>
                    <a:pt x="6981108" y="2"/>
                  </a:lnTo>
                  <a:cubicBezTo>
                    <a:pt x="7048836" y="2"/>
                    <a:pt x="7103741" y="54907"/>
                    <a:pt x="7103741" y="122635"/>
                  </a:cubicBezTo>
                  <a:lnTo>
                    <a:pt x="7103741" y="2152571"/>
                  </a:lnTo>
                  <a:lnTo>
                    <a:pt x="7103740" y="2152576"/>
                  </a:lnTo>
                  <a:lnTo>
                    <a:pt x="7103740" y="4805669"/>
                  </a:lnTo>
                  <a:cubicBezTo>
                    <a:pt x="7103740" y="4917390"/>
                    <a:pt x="7013172" y="5007958"/>
                    <a:pt x="6901451" y="5007958"/>
                  </a:cubicBezTo>
                  <a:lnTo>
                    <a:pt x="3552979" y="5007958"/>
                  </a:lnTo>
                  <a:cubicBezTo>
                    <a:pt x="3441258" y="5007958"/>
                    <a:pt x="3350690" y="4917390"/>
                    <a:pt x="3350690" y="4805669"/>
                  </a:cubicBezTo>
                  <a:lnTo>
                    <a:pt x="3350690" y="2275204"/>
                  </a:lnTo>
                  <a:lnTo>
                    <a:pt x="122633" y="2275204"/>
                  </a:lnTo>
                  <a:cubicBezTo>
                    <a:pt x="54905" y="2275204"/>
                    <a:pt x="0" y="2220299"/>
                    <a:pt x="0" y="2152571"/>
                  </a:cubicBezTo>
                  <a:lnTo>
                    <a:pt x="0" y="122635"/>
                  </a:lnTo>
                  <a:cubicBezTo>
                    <a:pt x="0" y="54907"/>
                    <a:pt x="54905" y="2"/>
                    <a:pt x="122633" y="2"/>
                  </a:cubicBezTo>
                  <a:lnTo>
                    <a:pt x="3552959" y="2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7192622" y="573026"/>
              <a:ext cx="15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EC2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069215" y="443569"/>
              <a:ext cx="608585" cy="736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55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4F8836-76B4-4E19-90EE-123820BA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2" y="162664"/>
            <a:ext cx="10608473" cy="60244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4755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5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플레이리스트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9F3A4E-F710-4F8F-B519-02FAD2F9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82" y="2122066"/>
            <a:ext cx="2193436" cy="4545500"/>
          </a:xfrm>
          <a:prstGeom prst="rect">
            <a:avLst/>
          </a:prstGeom>
        </p:spPr>
      </p:pic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2C5049DC-976E-4C4F-889A-E1D67BBA4D18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9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영상을 사용자가 묶어서 제작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취향 분석이나 공유에 사용하는 단위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플레이리스트 추천에는 별도의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사용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2EC6C9-2E7D-48B0-8881-7483E8C1C837}"/>
              </a:ext>
            </a:extLst>
          </p:cNvPr>
          <p:cNvGrpSpPr/>
          <p:nvPr/>
        </p:nvGrpSpPr>
        <p:grpSpPr>
          <a:xfrm>
            <a:off x="7413242" y="4463572"/>
            <a:ext cx="2143078" cy="1415879"/>
            <a:chOff x="708745" y="2494813"/>
            <a:chExt cx="2143078" cy="1415879"/>
          </a:xfrm>
        </p:grpSpPr>
        <p:sp>
          <p:nvSpPr>
            <p:cNvPr id="19" name="모서리가 둥근 사각형 설명선 7">
              <a:extLst>
                <a:ext uri="{FF2B5EF4-FFF2-40B4-BE49-F238E27FC236}">
                  <a16:creationId xmlns:a16="http://schemas.microsoft.com/office/drawing/2014/main" id="{598C374A-1CEF-48F5-A17E-7A17CFD305F3}"/>
                </a:ext>
              </a:extLst>
            </p:cNvPr>
            <p:cNvSpPr/>
            <p:nvPr/>
          </p:nvSpPr>
          <p:spPr>
            <a:xfrm>
              <a:off x="708745" y="2494813"/>
              <a:ext cx="2143078" cy="1415879"/>
            </a:xfrm>
            <a:prstGeom prst="wedgeRoundRectCallout">
              <a:avLst>
                <a:gd name="adj1" fmla="val -68953"/>
                <a:gd name="adj2" fmla="val 3303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58A400-68BA-4B21-A626-BE5D742713F0}"/>
                </a:ext>
              </a:extLst>
            </p:cNvPr>
            <p:cNvSpPr txBox="1"/>
            <p:nvPr/>
          </p:nvSpPr>
          <p:spPr>
            <a:xfrm>
              <a:off x="708745" y="2808764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B5C9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FLASK 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이용한 유사 플레이리스트 추천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95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4A70B3-F1A3-4D44-9456-D32C1446D154}"/>
              </a:ext>
            </a:extLst>
          </p:cNvPr>
          <p:cNvSpPr/>
          <p:nvPr/>
        </p:nvSpPr>
        <p:spPr>
          <a:xfrm>
            <a:off x="5396682" y="2504293"/>
            <a:ext cx="1641907" cy="1000907"/>
          </a:xfrm>
          <a:prstGeom prst="roundRect">
            <a:avLst/>
          </a:prstGeom>
          <a:solidFill>
            <a:srgbClr val="E2E2EE"/>
          </a:solidFill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noFill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E6DF74F-431C-44A5-9F10-1C97F4DDB27D}"/>
              </a:ext>
            </a:extLst>
          </p:cNvPr>
          <p:cNvSpPr/>
          <p:nvPr/>
        </p:nvSpPr>
        <p:spPr>
          <a:xfrm>
            <a:off x="5396682" y="3821080"/>
            <a:ext cx="1641907" cy="1000907"/>
          </a:xfrm>
          <a:prstGeom prst="roundRect">
            <a:avLst/>
          </a:prstGeom>
          <a:noFill/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823B699-2C2B-4BD1-8D2D-2D085074D0B8}"/>
              </a:ext>
            </a:extLst>
          </p:cNvPr>
          <p:cNvSpPr/>
          <p:nvPr/>
        </p:nvSpPr>
        <p:spPr>
          <a:xfrm>
            <a:off x="7237561" y="3821080"/>
            <a:ext cx="1641907" cy="1000907"/>
          </a:xfrm>
          <a:prstGeom prst="roundRect">
            <a:avLst/>
          </a:prstGeom>
          <a:noFill/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F7CBB4D-6E4B-45A4-A9C9-A89DCD6BA31C}"/>
              </a:ext>
            </a:extLst>
          </p:cNvPr>
          <p:cNvSpPr/>
          <p:nvPr/>
        </p:nvSpPr>
        <p:spPr>
          <a:xfrm>
            <a:off x="7237561" y="2491377"/>
            <a:ext cx="1641907" cy="1000907"/>
          </a:xfrm>
          <a:prstGeom prst="roundRect">
            <a:avLst/>
          </a:prstGeom>
          <a:noFill/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7225939-D1BB-4A77-B532-6C6A805DC072}"/>
              </a:ext>
            </a:extLst>
          </p:cNvPr>
          <p:cNvSpPr/>
          <p:nvPr/>
        </p:nvSpPr>
        <p:spPr>
          <a:xfrm>
            <a:off x="9078440" y="3821080"/>
            <a:ext cx="1641907" cy="1000907"/>
          </a:xfrm>
          <a:prstGeom prst="roundRect">
            <a:avLst/>
          </a:prstGeom>
          <a:solidFill>
            <a:srgbClr val="E2E2EE"/>
          </a:solidFill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noFill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91A9E64-4B2F-490F-B383-EDA405003D48}"/>
              </a:ext>
            </a:extLst>
          </p:cNvPr>
          <p:cNvSpPr/>
          <p:nvPr/>
        </p:nvSpPr>
        <p:spPr>
          <a:xfrm>
            <a:off x="9078440" y="2491377"/>
            <a:ext cx="1641907" cy="1000907"/>
          </a:xfrm>
          <a:prstGeom prst="roundRect">
            <a:avLst/>
          </a:prstGeom>
          <a:solidFill>
            <a:srgbClr val="E2E2EE"/>
          </a:solidFill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noFill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CD3F1C0-2E61-4A8F-B6EE-DAF2FF2F1BFE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9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리스트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구성 영상의 정보를 이용해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 라이브러리로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코사인 유사도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보고 있는 플레이리스트와 유사한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리스트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추천해준다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E7C96-8A4D-4B0D-B08C-ED22D3D5AD0E}"/>
              </a:ext>
            </a:extLst>
          </p:cNvPr>
          <p:cNvSpPr txBox="1"/>
          <p:nvPr/>
        </p:nvSpPr>
        <p:spPr>
          <a:xfrm>
            <a:off x="291030" y="371158"/>
            <a:ext cx="904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플레이리스트 추천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C8A5124-29B6-4CBC-BD42-95BD54FEF45D}"/>
              </a:ext>
            </a:extLst>
          </p:cNvPr>
          <p:cNvSpPr/>
          <p:nvPr/>
        </p:nvSpPr>
        <p:spPr>
          <a:xfrm>
            <a:off x="1503679" y="2456876"/>
            <a:ext cx="2321709" cy="1287603"/>
          </a:xfrm>
          <a:prstGeom prst="roundRect">
            <a:avLst/>
          </a:prstGeom>
          <a:noFill/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292E00-A247-4D5B-8206-2585A697C749}"/>
              </a:ext>
            </a:extLst>
          </p:cNvPr>
          <p:cNvSpPr/>
          <p:nvPr/>
        </p:nvSpPr>
        <p:spPr>
          <a:xfrm>
            <a:off x="1711761" y="2185666"/>
            <a:ext cx="1139450" cy="271210"/>
          </a:xfrm>
          <a:prstGeom prst="rect">
            <a:avLst/>
          </a:prstGeom>
          <a:solidFill>
            <a:srgbClr val="5B5C9D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Playlist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11D9A0-4FAA-4BE4-8C79-DA455126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5705" y="4340306"/>
            <a:ext cx="260331" cy="4444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068295-8C32-4C3E-8FB6-044A3F6B3A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8514" y="4004272"/>
            <a:ext cx="413675" cy="272688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A6E2AEC-42E6-4E5E-92F0-53FC4FDE35EC}"/>
              </a:ext>
            </a:extLst>
          </p:cNvPr>
          <p:cNvSpPr/>
          <p:nvPr/>
        </p:nvSpPr>
        <p:spPr>
          <a:xfrm>
            <a:off x="5231305" y="2305029"/>
            <a:ext cx="5660215" cy="3650065"/>
          </a:xfrm>
          <a:prstGeom prst="roundRect">
            <a:avLst>
              <a:gd name="adj" fmla="val 4765"/>
            </a:avLst>
          </a:prstGeom>
          <a:noFill/>
          <a:ln w="28575"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A51E40-D873-48EC-9F0B-618030FED3AE}"/>
              </a:ext>
            </a:extLst>
          </p:cNvPr>
          <p:cNvSpPr/>
          <p:nvPr/>
        </p:nvSpPr>
        <p:spPr>
          <a:xfrm>
            <a:off x="5437005" y="2045728"/>
            <a:ext cx="1139450" cy="271210"/>
          </a:xfrm>
          <a:prstGeom prst="rect">
            <a:avLst/>
          </a:prstGeom>
          <a:solidFill>
            <a:srgbClr val="5B5C9D"/>
          </a:solidFill>
          <a:ln>
            <a:solidFill>
              <a:srgbClr val="5B5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FC70860-48CF-4C74-AA4A-67909DD30D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17011" y="2683056"/>
            <a:ext cx="413675" cy="27268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309EDBF-4191-4F00-9F24-B9A04FE6D6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07056" y="2652576"/>
            <a:ext cx="413675" cy="27268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85573C6-21A4-4496-9261-C494C32FE5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4050" y="3159577"/>
            <a:ext cx="413675" cy="27268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D44DB9E-C008-40CB-8B50-85D58B46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101" y="2622911"/>
            <a:ext cx="372658" cy="37265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F236F07-8649-408D-AA30-4AE0CAFDC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157" y="3129843"/>
            <a:ext cx="372658" cy="37265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7177430-B182-4449-BDAE-5B9C40F14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224" y="2632088"/>
            <a:ext cx="372658" cy="37265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B502328-1D57-41F4-A414-0F35A6E6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686" y="2786919"/>
            <a:ext cx="372658" cy="37265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605BC29-EC0A-4F67-A489-3CB40E286D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93707" y="2682073"/>
            <a:ext cx="413675" cy="27268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81E3814-9106-4F0B-B017-06DD26704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036" y="3912291"/>
            <a:ext cx="408371" cy="4083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465F7B5-0881-4C88-B1B7-A6CC3850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334" y="3057111"/>
            <a:ext cx="408371" cy="40837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B3F101C-E837-4AA5-858A-96F98CC27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366" y="2601608"/>
            <a:ext cx="372658" cy="37265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A417E92-74E7-426D-AF0E-06C39663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709" y="2601608"/>
            <a:ext cx="372658" cy="37265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4FE617D5-C372-440C-BCDA-963D75EE5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052" y="2601608"/>
            <a:ext cx="372658" cy="37265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F5E8323-EED9-45CD-9F88-1E6043224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366" y="3038001"/>
            <a:ext cx="372658" cy="37265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A1AE9C0-E140-4B41-850D-015E241A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709" y="3038001"/>
            <a:ext cx="372658" cy="37265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265985D-40AB-4A5E-9ECD-4CB725A8D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052" y="3038001"/>
            <a:ext cx="372658" cy="37265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80959819-3835-414B-A4F7-364E45A16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70" y="3912291"/>
            <a:ext cx="408371" cy="40837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E87CB6A-2432-4505-AB62-556170F56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195" y="4394588"/>
            <a:ext cx="408371" cy="40837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E71116A-FB06-45FA-B11B-2E5D4CEB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33548" y="4320662"/>
            <a:ext cx="260331" cy="44446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A5F5E6E-2115-42AC-A451-6BB399DD9E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30970" y="3895005"/>
            <a:ext cx="260331" cy="44446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652963C-858D-426A-AC8F-23C7D3B985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29976" y="2721052"/>
            <a:ext cx="413675" cy="27268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86A381EF-DF30-45EA-94BC-5CC423E159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3656" y="2594342"/>
            <a:ext cx="413675" cy="27268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CC5DEADA-E23B-45DA-97FB-EFA167EC1E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2876" y="3100677"/>
            <a:ext cx="413675" cy="27268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31FA1DB-7739-4A16-B858-00F5C29BF9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2877" y="3930909"/>
            <a:ext cx="413675" cy="27268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476B785C-A057-43FB-9591-29506B813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7509" y="3891452"/>
            <a:ext cx="408371" cy="40837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DE75BDD-BECC-416A-869F-969EFB9B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8792" y="3918382"/>
            <a:ext cx="260331" cy="44446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0798EB1-A581-4434-B3FA-841A5685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184" y="3038001"/>
            <a:ext cx="372658" cy="37265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D855285-6DE6-4942-8B98-101D3EF31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219" y="4403798"/>
            <a:ext cx="372658" cy="372658"/>
          </a:xfrm>
          <a:prstGeom prst="rect">
            <a:avLst/>
          </a:prstGeom>
        </p:spPr>
      </p:pic>
      <p:sp>
        <p:nvSpPr>
          <p:cNvPr id="97" name="화살표: 왼쪽 8">
            <a:extLst>
              <a:ext uri="{FF2B5EF4-FFF2-40B4-BE49-F238E27FC236}">
                <a16:creationId xmlns:a16="http://schemas.microsoft.com/office/drawing/2014/main" id="{4773364D-071A-45D0-AA11-846C86309855}"/>
              </a:ext>
            </a:extLst>
          </p:cNvPr>
          <p:cNvSpPr/>
          <p:nvPr/>
        </p:nvSpPr>
        <p:spPr>
          <a:xfrm>
            <a:off x="4027713" y="3153167"/>
            <a:ext cx="831475" cy="45212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84D297-4CF0-4A88-B025-4DB4E4608D86}"/>
              </a:ext>
            </a:extLst>
          </p:cNvPr>
          <p:cNvSpPr txBox="1"/>
          <p:nvPr/>
        </p:nvSpPr>
        <p:spPr>
          <a:xfrm>
            <a:off x="3765542" y="3553814"/>
            <a:ext cx="140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ranking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358F16-6ED4-4224-8D35-DA9601037871}"/>
              </a:ext>
            </a:extLst>
          </p:cNvPr>
          <p:cNvSpPr txBox="1"/>
          <p:nvPr/>
        </p:nvSpPr>
        <p:spPr>
          <a:xfrm>
            <a:off x="3600137" y="2390747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meta data</a:t>
            </a:r>
          </a:p>
        </p:txBody>
      </p:sp>
      <p:sp>
        <p:nvSpPr>
          <p:cNvPr id="101" name="화살표: 왼쪽 8">
            <a:extLst>
              <a:ext uri="{FF2B5EF4-FFF2-40B4-BE49-F238E27FC236}">
                <a16:creationId xmlns:a16="http://schemas.microsoft.com/office/drawing/2014/main" id="{EBAAF275-6100-4E43-A38D-F5B54FB7ABB8}"/>
              </a:ext>
            </a:extLst>
          </p:cNvPr>
          <p:cNvSpPr/>
          <p:nvPr/>
        </p:nvSpPr>
        <p:spPr>
          <a:xfrm rot="10800000">
            <a:off x="4079474" y="2733040"/>
            <a:ext cx="831475" cy="45212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F60F64CE-F366-41BC-9501-CDEDD797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390" y="4235678"/>
            <a:ext cx="3739729" cy="1719416"/>
          </a:xfrm>
          <a:prstGeom prst="rect">
            <a:avLst/>
          </a:prstGeom>
        </p:spPr>
      </p:pic>
      <p:sp>
        <p:nvSpPr>
          <p:cNvPr id="104" name="타원 103">
            <a:extLst>
              <a:ext uri="{FF2B5EF4-FFF2-40B4-BE49-F238E27FC236}">
                <a16:creationId xmlns:a16="http://schemas.microsoft.com/office/drawing/2014/main" id="{F2729CB9-ABFA-408A-9C47-113BCB6BDFDF}"/>
              </a:ext>
            </a:extLst>
          </p:cNvPr>
          <p:cNvSpPr/>
          <p:nvPr/>
        </p:nvSpPr>
        <p:spPr>
          <a:xfrm>
            <a:off x="7862338" y="5138672"/>
            <a:ext cx="111161" cy="131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1270452-1BB4-4B9E-BAD9-CE462467E0F5}"/>
              </a:ext>
            </a:extLst>
          </p:cNvPr>
          <p:cNvSpPr/>
          <p:nvPr/>
        </p:nvSpPr>
        <p:spPr>
          <a:xfrm>
            <a:off x="7862338" y="5317903"/>
            <a:ext cx="111161" cy="131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DF0C6B4-F1B7-4695-8C6F-195F77D49E84}"/>
              </a:ext>
            </a:extLst>
          </p:cNvPr>
          <p:cNvSpPr/>
          <p:nvPr/>
        </p:nvSpPr>
        <p:spPr>
          <a:xfrm>
            <a:off x="7862338" y="5497134"/>
            <a:ext cx="111161" cy="131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8D5B718-3750-43FC-9347-4AC9E46979EC}"/>
              </a:ext>
            </a:extLst>
          </p:cNvPr>
          <p:cNvSpPr txBox="1"/>
          <p:nvPr/>
        </p:nvSpPr>
        <p:spPr>
          <a:xfrm>
            <a:off x="927186" y="5955094"/>
            <a:ext cx="757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가까우면 유사한 플레이리스트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수치를 기반으로 랭킹화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68643A3-3D39-43B2-AC8D-33DB2FD236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9526" y="4422780"/>
            <a:ext cx="413675" cy="272688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CA259F5E-B1E9-497B-B733-59F8D7FCB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673" y="4276569"/>
            <a:ext cx="372658" cy="37265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58AE3FA-A962-4C11-A940-D7150662E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9090" y="2753907"/>
            <a:ext cx="408371" cy="4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9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A33D4DB-3DC7-4CE1-A1D4-26CE80F271C1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856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영상을 같이 보는 사이트의 대략적 추정 가치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 시청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기능 지원 및 </a:t>
            </a:r>
            <a:r>
              <a:rPr lang="ko-KR" altLang="en-US" sz="2000" b="1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EBA2A-67E3-4396-90BB-4842276B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12" y="2236183"/>
            <a:ext cx="1970014" cy="4350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269EC-1FBB-4541-BC01-69ACA9AC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22" y="2116608"/>
            <a:ext cx="2121932" cy="458983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B4EE75-57C6-4082-A342-DD9E7C8E8707}"/>
              </a:ext>
            </a:extLst>
          </p:cNvPr>
          <p:cNvGrpSpPr/>
          <p:nvPr/>
        </p:nvGrpSpPr>
        <p:grpSpPr>
          <a:xfrm>
            <a:off x="4942493" y="4089574"/>
            <a:ext cx="2143078" cy="1415879"/>
            <a:chOff x="1041565" y="2459644"/>
            <a:chExt cx="2143078" cy="1415879"/>
          </a:xfrm>
        </p:grpSpPr>
        <p:sp>
          <p:nvSpPr>
            <p:cNvPr id="18" name="모서리가 둥근 사각형 설명선 7">
              <a:extLst>
                <a:ext uri="{FF2B5EF4-FFF2-40B4-BE49-F238E27FC236}">
                  <a16:creationId xmlns:a16="http://schemas.microsoft.com/office/drawing/2014/main" id="{D678C512-2FDE-43EC-8FAE-2D4BD22BDF62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47805"/>
                <a:gd name="adj2" fmla="val 6901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BB3930-92E7-4278-A147-2FF976CDC6C9}"/>
                </a:ext>
              </a:extLst>
            </p:cNvPr>
            <p:cNvSpPr txBox="1"/>
            <p:nvPr/>
          </p:nvSpPr>
          <p:spPr>
            <a:xfrm>
              <a:off x="1041565" y="2752799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채팅이 </a:t>
              </a: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귀찮을때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공감될 때는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역시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 err="1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이모지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88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알림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480FC-2479-4C31-9F4C-736EF481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61" y="1415439"/>
            <a:ext cx="2319279" cy="507140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89D27F-6651-4CC0-A241-74F9D110811F}"/>
              </a:ext>
            </a:extLst>
          </p:cNvPr>
          <p:cNvGrpSpPr/>
          <p:nvPr/>
        </p:nvGrpSpPr>
        <p:grpSpPr>
          <a:xfrm>
            <a:off x="4942493" y="4089574"/>
            <a:ext cx="2143078" cy="1415879"/>
            <a:chOff x="1041565" y="2459644"/>
            <a:chExt cx="2143078" cy="1415879"/>
          </a:xfrm>
        </p:grpSpPr>
        <p:sp>
          <p:nvSpPr>
            <p:cNvPr id="21" name="모서리가 둥근 사각형 설명선 7">
              <a:extLst>
                <a:ext uri="{FF2B5EF4-FFF2-40B4-BE49-F238E27FC236}">
                  <a16:creationId xmlns:a16="http://schemas.microsoft.com/office/drawing/2014/main" id="{18CC6566-F909-4657-AEAD-563A04F37C79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47805"/>
                <a:gd name="adj2" fmla="val 6901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D51A8-93C0-48F0-9D11-A539351E4C0F}"/>
                </a:ext>
              </a:extLst>
            </p:cNvPr>
            <p:cNvSpPr txBox="1"/>
            <p:nvPr/>
          </p:nvSpPr>
          <p:spPr>
            <a:xfrm>
              <a:off x="1041565" y="2752799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어떠한 상황에서도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받을 수 있는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실시간 알림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A3EA8A-D363-42CF-BE20-D639FCE33A38}"/>
              </a:ext>
            </a:extLst>
          </p:cNvPr>
          <p:cNvGrpSpPr/>
          <p:nvPr/>
        </p:nvGrpSpPr>
        <p:grpSpPr>
          <a:xfrm>
            <a:off x="7740090" y="1415439"/>
            <a:ext cx="2355041" cy="5071403"/>
            <a:chOff x="7457865" y="1415439"/>
            <a:chExt cx="2355041" cy="50714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E7A0BA-2B05-4455-9E4E-1D4EADF9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865" y="1415439"/>
              <a:ext cx="2355041" cy="5071403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988C8E6-CDF0-4643-B206-3074325C08ED}"/>
                </a:ext>
              </a:extLst>
            </p:cNvPr>
            <p:cNvSpPr/>
            <p:nvPr/>
          </p:nvSpPr>
          <p:spPr>
            <a:xfrm>
              <a:off x="7640158" y="2836286"/>
              <a:ext cx="1989264" cy="29172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81B659-5034-4333-94A1-C214EB2FC559}"/>
              </a:ext>
            </a:extLst>
          </p:cNvPr>
          <p:cNvGrpSpPr/>
          <p:nvPr/>
        </p:nvGrpSpPr>
        <p:grpSpPr>
          <a:xfrm>
            <a:off x="4942493" y="1712134"/>
            <a:ext cx="2143078" cy="1415879"/>
            <a:chOff x="1041565" y="2459644"/>
            <a:chExt cx="2143078" cy="1415879"/>
          </a:xfrm>
        </p:grpSpPr>
        <p:sp>
          <p:nvSpPr>
            <p:cNvPr id="18" name="모서리가 둥근 사각형 설명선 7">
              <a:extLst>
                <a:ext uri="{FF2B5EF4-FFF2-40B4-BE49-F238E27FC236}">
                  <a16:creationId xmlns:a16="http://schemas.microsoft.com/office/drawing/2014/main" id="{CF32DE59-670C-4AB8-90BE-61367BCAA7F9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69039"/>
                <a:gd name="adj2" fmla="val 40199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EF107D-3AD4-4AAC-B8F6-78A89269F910}"/>
                </a:ext>
              </a:extLst>
            </p:cNvPr>
            <p:cNvSpPr txBox="1"/>
            <p:nvPr/>
          </p:nvSpPr>
          <p:spPr>
            <a:xfrm>
              <a:off x="1041565" y="2876978"/>
              <a:ext cx="214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설정에서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ON/OFF 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가능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6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308753" cy="3082612"/>
            <a:chOff x="243701" y="2778865"/>
            <a:chExt cx="11308753" cy="308261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3082612"/>
              <a:chOff x="301757" y="2757611"/>
              <a:chExt cx="2773066" cy="308261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핵심 키워드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UCC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8974" y="2778865"/>
              <a:ext cx="2546004" cy="3082612"/>
              <a:chOff x="1548726" y="2757611"/>
              <a:chExt cx="2546004" cy="30826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03022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소개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기술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못다한 이야기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02838" y="2778865"/>
              <a:ext cx="2749616" cy="2774836"/>
              <a:chOff x="2904286" y="2757611"/>
              <a:chExt cx="2749616" cy="27748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04286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107898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마무리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61002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수행 일정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역할 배분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앞으로의 </a:t>
                </a:r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TUPLI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게이미피케이션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F807D93C-1862-44DD-AED8-EFCEEAFDA483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856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수집하고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자랑하고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싶은 욕구를 자극하는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게이미피케이션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동기 유발</a:t>
            </a:r>
            <a:r>
              <a:rPr lang="en-US" altLang="ko-KR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참여도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충성도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상승 효과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삼성경제연구소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313FFFC-A6C8-431E-AC1A-3C0FF3D1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08" y="3150564"/>
            <a:ext cx="1784924" cy="1784924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03DAED-E15E-4169-83AC-06BE14F96E71}"/>
              </a:ext>
            </a:extLst>
          </p:cNvPr>
          <p:cNvGrpSpPr/>
          <p:nvPr/>
        </p:nvGrpSpPr>
        <p:grpSpPr>
          <a:xfrm>
            <a:off x="9289835" y="2373298"/>
            <a:ext cx="2143078" cy="1415879"/>
            <a:chOff x="1041565" y="2459644"/>
            <a:chExt cx="2143078" cy="1415879"/>
          </a:xfrm>
        </p:grpSpPr>
        <p:sp>
          <p:nvSpPr>
            <p:cNvPr id="86" name="모서리가 둥근 사각형 설명선 7">
              <a:extLst>
                <a:ext uri="{FF2B5EF4-FFF2-40B4-BE49-F238E27FC236}">
                  <a16:creationId xmlns:a16="http://schemas.microsoft.com/office/drawing/2014/main" id="{644ACA86-4CB2-4AB3-A53B-F90127662171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2535"/>
                <a:gd name="adj2" fmla="val 3093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A2CFC-9D58-47EF-9259-71F8D5767A98}"/>
                </a:ext>
              </a:extLst>
            </p:cNvPr>
            <p:cNvSpPr txBox="1"/>
            <p:nvPr/>
          </p:nvSpPr>
          <p:spPr>
            <a:xfrm>
              <a:off x="1041565" y="2784883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31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배지를 이용한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게이미피케이션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확장가능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6598" y="2151200"/>
            <a:ext cx="7450136" cy="4457316"/>
            <a:chOff x="1145568" y="1976603"/>
            <a:chExt cx="7450136" cy="4457316"/>
          </a:xfrm>
        </p:grpSpPr>
        <p:grpSp>
          <p:nvGrpSpPr>
            <p:cNvPr id="3" name="그룹 2"/>
            <p:cNvGrpSpPr/>
            <p:nvPr/>
          </p:nvGrpSpPr>
          <p:grpSpPr>
            <a:xfrm>
              <a:off x="1963936" y="2031326"/>
              <a:ext cx="5909477" cy="1368542"/>
              <a:chOff x="1963936" y="2031326"/>
              <a:chExt cx="5909477" cy="1368542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963936" y="203132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077382" y="206977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6202695" y="2070999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962739" y="3577218"/>
              <a:ext cx="5909477" cy="1368542"/>
              <a:chOff x="1962739" y="3693333"/>
              <a:chExt cx="5909477" cy="1368542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1962739" y="369333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4076185" y="373178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6201498" y="3733006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155998" y="5021514"/>
              <a:ext cx="7439706" cy="1368542"/>
              <a:chOff x="1155998" y="5355340"/>
              <a:chExt cx="7439706" cy="1368542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1155998" y="535534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3078994" y="539379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001990" y="5395013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924986" y="5393790"/>
                <a:ext cx="1670718" cy="13288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02AA4F89-2168-4B7F-B783-5A12CEC8504A}"/>
                </a:ext>
              </a:extLst>
            </p:cNvPr>
            <p:cNvGrpSpPr/>
            <p:nvPr/>
          </p:nvGrpSpPr>
          <p:grpSpPr>
            <a:xfrm>
              <a:off x="7017927" y="5017128"/>
              <a:ext cx="1555647" cy="1333255"/>
              <a:chOff x="9430082" y="3690146"/>
              <a:chExt cx="2340958" cy="200629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88689BD-1E28-482A-9D5E-05BA84447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0082" y="448458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13DCDAF-559B-48CE-8C77-A0C668CA2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2099" y="369014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8566DD5-75F4-4356-B0E7-3CD5064F4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9181" y="4484586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F198332-E942-436D-8DBC-5179BC13A607}"/>
                </a:ext>
              </a:extLst>
            </p:cNvPr>
            <p:cNvGrpSpPr/>
            <p:nvPr/>
          </p:nvGrpSpPr>
          <p:grpSpPr>
            <a:xfrm>
              <a:off x="6233119" y="3513174"/>
              <a:ext cx="1639510" cy="1460318"/>
              <a:chOff x="7191431" y="3201788"/>
              <a:chExt cx="2161082" cy="1924884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C4AA69B-282F-4251-96FE-94F470C50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1431" y="391481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18EEE19-8B4D-4FFF-8841-0FEA91A12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5352" y="3201788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C51FCF2-A4DD-472B-A120-806CAC024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0654" y="3914813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0278804-D096-4153-9662-A10B4EEC5E54}"/>
                </a:ext>
              </a:extLst>
            </p:cNvPr>
            <p:cNvGrpSpPr/>
            <p:nvPr/>
          </p:nvGrpSpPr>
          <p:grpSpPr>
            <a:xfrm>
              <a:off x="1145568" y="4873029"/>
              <a:ext cx="1795365" cy="1560890"/>
              <a:chOff x="1088137" y="4316213"/>
              <a:chExt cx="2318301" cy="201553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947F2BB-0261-4824-8269-D241468ED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8137" y="4985998"/>
                <a:ext cx="1333045" cy="133304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1650AC9-9E63-47A7-B1C0-3F1C422C1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6710" y="4316213"/>
                <a:ext cx="1333045" cy="1333045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BC3F19D1-C130-4A84-840F-3852F014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3393" y="4998698"/>
                <a:ext cx="1333045" cy="1333045"/>
              </a:xfrm>
              <a:prstGeom prst="rect">
                <a:avLst/>
              </a:prstGeom>
            </p:spPr>
          </p:pic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75F43DF-2410-4C64-93C0-3A55056188D5}"/>
                </a:ext>
              </a:extLst>
            </p:cNvPr>
            <p:cNvGrpSpPr/>
            <p:nvPr/>
          </p:nvGrpSpPr>
          <p:grpSpPr>
            <a:xfrm>
              <a:off x="5001990" y="5059964"/>
              <a:ext cx="1676289" cy="1373954"/>
              <a:chOff x="7252714" y="4695433"/>
              <a:chExt cx="2260128" cy="1852490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0C96A7D6-CC3F-48FD-AB56-C5BFD7251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52714" y="533606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E7A2D99-28CB-4790-A7C4-775A2AAF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6848" y="469543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D1419E56-7E5D-4C90-87F3-6998B7074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0983" y="5336064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155C7B8-A129-42FC-B6E9-195EC6007C5B}"/>
                </a:ext>
              </a:extLst>
            </p:cNvPr>
            <p:cNvGrpSpPr/>
            <p:nvPr/>
          </p:nvGrpSpPr>
          <p:grpSpPr>
            <a:xfrm>
              <a:off x="6257868" y="1976603"/>
              <a:ext cx="1565381" cy="1400828"/>
              <a:chOff x="7076936" y="1626206"/>
              <a:chExt cx="2329724" cy="2084823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33685EE9-538C-4863-B9E3-443A8444A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76936" y="2468423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91A3EF7-7A8C-4932-8B50-793CB1BE1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2947" y="1626206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83048CA-8820-4EEF-8F2A-18A560490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94801" y="2499170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029E6A9-79B3-48A6-A735-7B6560852D07}"/>
                </a:ext>
              </a:extLst>
            </p:cNvPr>
            <p:cNvGrpSpPr/>
            <p:nvPr/>
          </p:nvGrpSpPr>
          <p:grpSpPr>
            <a:xfrm>
              <a:off x="4125048" y="2004429"/>
              <a:ext cx="1642441" cy="1396261"/>
              <a:chOff x="4309695" y="1192668"/>
              <a:chExt cx="2429085" cy="2064998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DBC5096-0F4D-4E7B-834A-0999B6C6E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09695" y="2027907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237FCD4-46F8-4B67-BEF5-78F8E4D11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08822" y="1192668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A5AC113F-B8E9-4F5F-8D40-215AF8558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26920" y="2045807"/>
                <a:ext cx="1211860" cy="1211859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61C9ABB-2C1C-4F6E-A9C8-5CE79E495ABE}"/>
                </a:ext>
              </a:extLst>
            </p:cNvPr>
            <p:cNvGrpSpPr/>
            <p:nvPr/>
          </p:nvGrpSpPr>
          <p:grpSpPr>
            <a:xfrm>
              <a:off x="3193291" y="5110574"/>
              <a:ext cx="1495052" cy="1201929"/>
              <a:chOff x="3661024" y="4313670"/>
              <a:chExt cx="2453105" cy="1972144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C6936A9-0544-4A38-8BFA-E8DA86BAE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61024" y="5073955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4CF64A24-D73D-43E4-90EE-FFAB02A88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66954" y="4313670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7DE7EB48-2F3F-4D28-928E-C9BF1A95C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02270" y="5071383"/>
                <a:ext cx="1211859" cy="1211859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BD5DDEC-4CC9-4454-9033-30948C3C7AB9}"/>
                </a:ext>
              </a:extLst>
            </p:cNvPr>
            <p:cNvGrpSpPr/>
            <p:nvPr/>
          </p:nvGrpSpPr>
          <p:grpSpPr>
            <a:xfrm>
              <a:off x="4119422" y="3571514"/>
              <a:ext cx="1612744" cy="1302511"/>
              <a:chOff x="4291878" y="2872108"/>
              <a:chExt cx="2405653" cy="1942892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3108FFD-C57B-46AF-BAD6-AD0BCB1B2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91878" y="3603141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4F44AF29-1AC1-427A-9796-0160266B9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86925" y="2872108"/>
                <a:ext cx="1211858" cy="1211859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F3ADF85E-368F-4970-82B1-C7E6F8D9E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5672" y="3603140"/>
                <a:ext cx="1211859" cy="1211860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A55139D-5DC7-460B-A912-E70EE71AD1F8}"/>
                </a:ext>
              </a:extLst>
            </p:cNvPr>
            <p:cNvGrpSpPr/>
            <p:nvPr/>
          </p:nvGrpSpPr>
          <p:grpSpPr>
            <a:xfrm>
              <a:off x="2079423" y="1983102"/>
              <a:ext cx="1513300" cy="1348995"/>
              <a:chOff x="1105713" y="1338282"/>
              <a:chExt cx="2257317" cy="201223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F040488-F31C-4D57-92AD-EE6AB283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51171" y="213865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8A811CD3-97E6-4D51-8489-870DFBA4E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5713" y="2138654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44D15A83-9C95-4549-BD94-1A0336A9F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17366" y="1338282"/>
                <a:ext cx="1211859" cy="1211858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5534B0C-1F80-4304-BE3B-3B8502DA87DA}"/>
                </a:ext>
              </a:extLst>
            </p:cNvPr>
            <p:cNvGrpSpPr/>
            <p:nvPr/>
          </p:nvGrpSpPr>
          <p:grpSpPr>
            <a:xfrm>
              <a:off x="2099548" y="3556470"/>
              <a:ext cx="1506785" cy="1303471"/>
              <a:chOff x="1059675" y="3332489"/>
              <a:chExt cx="2326816" cy="201285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587D4AA-9E22-4946-9CF6-213056925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0290" y="3332489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391E6E7-96F1-4732-A530-30DC601C6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59675" y="4133482"/>
                <a:ext cx="1211859" cy="1211859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C93CAEC-2F09-4CDF-80D3-F50CC17DE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4632" y="4133482"/>
                <a:ext cx="1211859" cy="12118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944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2D3EE-AA60-47A6-81EC-E358922AD79B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비즈니스 모델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프리미엄 계정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51517E-68CD-4455-A409-8660EF30B329}"/>
              </a:ext>
            </a:extLst>
          </p:cNvPr>
          <p:cNvGrpSpPr/>
          <p:nvPr/>
        </p:nvGrpSpPr>
        <p:grpSpPr>
          <a:xfrm>
            <a:off x="654597" y="1822885"/>
            <a:ext cx="2137405" cy="4191242"/>
            <a:chOff x="1194479" y="1266091"/>
            <a:chExt cx="2586260" cy="50714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A49683-F9D2-4B9D-82A0-9759FC74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896" y="1266091"/>
              <a:ext cx="2450774" cy="5071403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4BDA709-5841-4F7E-9070-593BB9A2432B}"/>
                </a:ext>
              </a:extLst>
            </p:cNvPr>
            <p:cNvSpPr/>
            <p:nvPr/>
          </p:nvSpPr>
          <p:spPr>
            <a:xfrm>
              <a:off x="1194479" y="1266091"/>
              <a:ext cx="2586260" cy="5071403"/>
            </a:xfrm>
            <a:prstGeom prst="roundRect">
              <a:avLst>
                <a:gd name="adj" fmla="val 7685"/>
              </a:avLst>
            </a:pr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FBBA270-6A48-471C-A544-03AD7CE1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99" y="1711859"/>
            <a:ext cx="603939" cy="6394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B1B78-7929-4333-A715-69D5A9CAF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449" y="1703937"/>
            <a:ext cx="605666" cy="568960"/>
          </a:xfrm>
          <a:prstGeom prst="rect">
            <a:avLst/>
          </a:prstGeom>
        </p:spPr>
      </p:pic>
      <p:sp>
        <p:nvSpPr>
          <p:cNvPr id="14" name="사각형: 둥근 모서리 10">
            <a:extLst>
              <a:ext uri="{FF2B5EF4-FFF2-40B4-BE49-F238E27FC236}">
                <a16:creationId xmlns:a16="http://schemas.microsoft.com/office/drawing/2014/main" id="{6EBF2DD9-F8E1-4E47-BA4C-B8C2AC0FFAD6}"/>
              </a:ext>
            </a:extLst>
          </p:cNvPr>
          <p:cNvSpPr/>
          <p:nvPr/>
        </p:nvSpPr>
        <p:spPr>
          <a:xfrm>
            <a:off x="3141051" y="2370535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</a:t>
            </a:r>
          </a:p>
        </p:txBody>
      </p: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08DF0D88-0B59-47DE-BDAC-9E6B3FDDBA51}"/>
              </a:ext>
            </a:extLst>
          </p:cNvPr>
          <p:cNvSpPr/>
          <p:nvPr/>
        </p:nvSpPr>
        <p:spPr>
          <a:xfrm>
            <a:off x="5194999" y="2370535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회원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8695F126-5711-4770-AF22-AF8CD1D9DADB}"/>
              </a:ext>
            </a:extLst>
          </p:cNvPr>
          <p:cNvSpPr/>
          <p:nvPr/>
        </p:nvSpPr>
        <p:spPr>
          <a:xfrm>
            <a:off x="8285123" y="2370535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프리미엄 회원</a:t>
            </a:r>
          </a:p>
        </p:txBody>
      </p:sp>
      <p:sp>
        <p:nvSpPr>
          <p:cNvPr id="17" name="사각형: 둥근 모서리 10">
            <a:extLst>
              <a:ext uri="{FF2B5EF4-FFF2-40B4-BE49-F238E27FC236}">
                <a16:creationId xmlns:a16="http://schemas.microsoft.com/office/drawing/2014/main" id="{54B4FEB7-7A73-441A-9D81-EB5CE02B3F8C}"/>
              </a:ext>
            </a:extLst>
          </p:cNvPr>
          <p:cNvSpPr/>
          <p:nvPr/>
        </p:nvSpPr>
        <p:spPr>
          <a:xfrm>
            <a:off x="3013412" y="3010784"/>
            <a:ext cx="1678072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초대 인원</a:t>
            </a: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C91FA9E5-B2B4-4C5E-BBCD-3C8FB66A4542}"/>
              </a:ext>
            </a:extLst>
          </p:cNvPr>
          <p:cNvSpPr/>
          <p:nvPr/>
        </p:nvSpPr>
        <p:spPr>
          <a:xfrm>
            <a:off x="5194999" y="3010784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8D747D2F-F1ED-4CDC-A30E-4D8E8FF72A2B}"/>
              </a:ext>
            </a:extLst>
          </p:cNvPr>
          <p:cNvSpPr/>
          <p:nvPr/>
        </p:nvSpPr>
        <p:spPr>
          <a:xfrm>
            <a:off x="8285123" y="3010784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4EA16B6A-DD2F-4EC7-81FF-40449AE62BD9}"/>
              </a:ext>
            </a:extLst>
          </p:cNvPr>
          <p:cNvSpPr/>
          <p:nvPr/>
        </p:nvSpPr>
        <p:spPr>
          <a:xfrm>
            <a:off x="3013412" y="3651033"/>
            <a:ext cx="1678072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지속 시간</a:t>
            </a:r>
          </a:p>
        </p:txBody>
      </p:sp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id="{4792DDAC-B04E-41E0-AFE8-B923C98687D9}"/>
              </a:ext>
            </a:extLst>
          </p:cNvPr>
          <p:cNvSpPr/>
          <p:nvPr/>
        </p:nvSpPr>
        <p:spPr>
          <a:xfrm>
            <a:off x="5194999" y="3651033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</a:p>
        </p:txBody>
      </p:sp>
      <p:sp>
        <p:nvSpPr>
          <p:cNvPr id="22" name="사각형: 둥근 모서리 11">
            <a:extLst>
              <a:ext uri="{FF2B5EF4-FFF2-40B4-BE49-F238E27FC236}">
                <a16:creationId xmlns:a16="http://schemas.microsoft.com/office/drawing/2014/main" id="{6BC3EB2D-2C1F-43D4-9ED7-E82C82DBED42}"/>
              </a:ext>
            </a:extLst>
          </p:cNvPr>
          <p:cNvSpPr/>
          <p:nvPr/>
        </p:nvSpPr>
        <p:spPr>
          <a:xfrm>
            <a:off x="8285123" y="3651033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A93CA3B7-5317-48FE-8C34-1247E8E2B44D}"/>
              </a:ext>
            </a:extLst>
          </p:cNvPr>
          <p:cNvSpPr/>
          <p:nvPr/>
        </p:nvSpPr>
        <p:spPr>
          <a:xfrm>
            <a:off x="3141051" y="4291282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뱃지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9">
            <a:extLst>
              <a:ext uri="{FF2B5EF4-FFF2-40B4-BE49-F238E27FC236}">
                <a16:creationId xmlns:a16="http://schemas.microsoft.com/office/drawing/2014/main" id="{87DB6559-E964-4BC3-8C24-21AD38A646C6}"/>
              </a:ext>
            </a:extLst>
          </p:cNvPr>
          <p:cNvSpPr/>
          <p:nvPr/>
        </p:nvSpPr>
        <p:spPr>
          <a:xfrm>
            <a:off x="5194999" y="4291282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사각형: 둥근 모서리 11">
            <a:extLst>
              <a:ext uri="{FF2B5EF4-FFF2-40B4-BE49-F238E27FC236}">
                <a16:creationId xmlns:a16="http://schemas.microsoft.com/office/drawing/2014/main" id="{DC19D0EF-C98F-4D1D-B3F3-270DDC2BE0F0}"/>
              </a:ext>
            </a:extLst>
          </p:cNvPr>
          <p:cNvSpPr/>
          <p:nvPr/>
        </p:nvSpPr>
        <p:spPr>
          <a:xfrm>
            <a:off x="8285123" y="4291282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id="{073D4DCA-6903-4C02-9A7F-1CBE8AC251C9}"/>
              </a:ext>
            </a:extLst>
          </p:cNvPr>
          <p:cNvSpPr/>
          <p:nvPr/>
        </p:nvSpPr>
        <p:spPr>
          <a:xfrm>
            <a:off x="3141051" y="4931531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767DAAA9-754B-4248-8BAF-924EC4F8C39A}"/>
              </a:ext>
            </a:extLst>
          </p:cNvPr>
          <p:cNvSpPr/>
          <p:nvPr/>
        </p:nvSpPr>
        <p:spPr>
          <a:xfrm>
            <a:off x="5194999" y="4931531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이모지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11">
            <a:extLst>
              <a:ext uri="{FF2B5EF4-FFF2-40B4-BE49-F238E27FC236}">
                <a16:creationId xmlns:a16="http://schemas.microsoft.com/office/drawing/2014/main" id="{33B4C205-3EA6-4238-AFD8-CD067A5F8A9F}"/>
              </a:ext>
            </a:extLst>
          </p:cNvPr>
          <p:cNvSpPr/>
          <p:nvPr/>
        </p:nvSpPr>
        <p:spPr>
          <a:xfrm>
            <a:off x="8285123" y="4931531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커스텀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gif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이모지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68835952-9547-4D99-B09F-3D662DF23A1E}"/>
              </a:ext>
            </a:extLst>
          </p:cNvPr>
          <p:cNvSpPr/>
          <p:nvPr/>
        </p:nvSpPr>
        <p:spPr>
          <a:xfrm>
            <a:off x="3131120" y="5537200"/>
            <a:ext cx="1442657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</a:t>
            </a:r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E1CC9827-B62E-403E-A497-D27DFFCAA5D0}"/>
              </a:ext>
            </a:extLst>
          </p:cNvPr>
          <p:cNvSpPr/>
          <p:nvPr/>
        </p:nvSpPr>
        <p:spPr>
          <a:xfrm>
            <a:off x="5194999" y="5537200"/>
            <a:ext cx="2427408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사각형: 둥근 모서리 11">
            <a:extLst>
              <a:ext uri="{FF2B5EF4-FFF2-40B4-BE49-F238E27FC236}">
                <a16:creationId xmlns:a16="http://schemas.microsoft.com/office/drawing/2014/main" id="{875A923F-B412-4534-B3D0-6284947A957D}"/>
              </a:ext>
            </a:extLst>
          </p:cNvPr>
          <p:cNvSpPr/>
          <p:nvPr/>
        </p:nvSpPr>
        <p:spPr>
          <a:xfrm>
            <a:off x="8285123" y="5537200"/>
            <a:ext cx="2670149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NavBar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사이트 내 표기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1CE0D07F-5184-4220-9F82-DB6240532202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856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진지함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회원에게 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특별함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부여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A3B7B0B-4F78-4CCF-9490-BBB888788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868" y="4036394"/>
            <a:ext cx="711672" cy="7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89147" y="2458057"/>
            <a:ext cx="4655879" cy="3064977"/>
            <a:chOff x="1202661" y="2044231"/>
            <a:chExt cx="5228855" cy="3442169"/>
          </a:xfrm>
        </p:grpSpPr>
        <p:graphicFrame>
          <p:nvGraphicFramePr>
            <p:cNvPr id="9" name="차트 8"/>
            <p:cNvGraphicFramePr/>
            <p:nvPr>
              <p:extLst>
                <p:ext uri="{D42A27DB-BD31-4B8C-83A1-F6EECF244321}">
                  <p14:modId xmlns:p14="http://schemas.microsoft.com/office/powerpoint/2010/main" val="1810749687"/>
                </p:ext>
              </p:extLst>
            </p:nvPr>
          </p:nvGraphicFramePr>
          <p:xfrm>
            <a:off x="1202661" y="2044231"/>
            <a:ext cx="5228855" cy="3442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3753884" y="3538665"/>
              <a:ext cx="15873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모바일</a:t>
              </a:r>
              <a:endPara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(70%)</a:t>
              </a:r>
            </a:p>
          </p:txBody>
        </p:sp>
      </p:grpSp>
      <p:pic>
        <p:nvPicPr>
          <p:cNvPr id="2050" name="Picture 2" descr="유튜브도 모바일 생중계 대전에 뛰어든다 - 더기어(TheGEAR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t="5535" r="33784" b="4047"/>
          <a:stretch/>
        </p:blipFill>
        <p:spPr bwMode="auto">
          <a:xfrm>
            <a:off x="7448106" y="2175937"/>
            <a:ext cx="2073349" cy="384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036134" y="2119503"/>
            <a:ext cx="356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디바이스 별 사용자 비중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135424" y="5503780"/>
            <a:ext cx="35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컴스코어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사용자가 많은 유튜브를 고려한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24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CD3F1C0-2E61-4A8F-B6EE-DAF2FF2F1BFE}"/>
              </a:ext>
            </a:extLst>
          </p:cNvPr>
          <p:cNvSpPr txBox="1">
            <a:spLocks/>
          </p:cNvSpPr>
          <p:nvPr/>
        </p:nvSpPr>
        <p:spPr>
          <a:xfrm>
            <a:off x="1014430" y="949524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얘기 엄청 많은데 다 못하네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A5006-AEDB-4CB3-95FE-77E1D01E8D27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B0618E9-45EB-4C01-BC46-345EDE5A8655}"/>
              </a:ext>
            </a:extLst>
          </p:cNvPr>
          <p:cNvSpPr txBox="1">
            <a:spLocks/>
          </p:cNvSpPr>
          <p:nvPr/>
        </p:nvSpPr>
        <p:spPr>
          <a:xfrm>
            <a:off x="1014430" y="4243808"/>
            <a:ext cx="10163140" cy="4841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인피니티 스크롤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21BB6025-1330-4C0E-8879-D2294EDDBFAF}"/>
              </a:ext>
            </a:extLst>
          </p:cNvPr>
          <p:cNvSpPr txBox="1">
            <a:spLocks/>
          </p:cNvSpPr>
          <p:nvPr/>
        </p:nvSpPr>
        <p:spPr>
          <a:xfrm>
            <a:off x="1014430" y="2361360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Querydsl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벌크연산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스케쥴러를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실시간 검색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6A06D8F-B7DB-4806-8E04-F71DA4DBBA68}"/>
              </a:ext>
            </a:extLst>
          </p:cNvPr>
          <p:cNvSpPr txBox="1">
            <a:spLocks/>
          </p:cNvSpPr>
          <p:nvPr/>
        </p:nvSpPr>
        <p:spPr>
          <a:xfrm>
            <a:off x="1014430" y="5616586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사용한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 Validation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6B468A24-8BAE-45EB-85BC-AFBCB1BE01B6}"/>
              </a:ext>
            </a:extLst>
          </p:cNvPr>
          <p:cNvSpPr txBox="1">
            <a:spLocks/>
          </p:cNvSpPr>
          <p:nvPr/>
        </p:nvSpPr>
        <p:spPr>
          <a:xfrm>
            <a:off x="1014430" y="2831972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회원가입에 사용한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 Validation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21DDDB9-CD32-4DAD-8E72-1342903AAB69}"/>
              </a:ext>
            </a:extLst>
          </p:cNvPr>
          <p:cNvSpPr txBox="1">
            <a:spLocks/>
          </p:cNvSpPr>
          <p:nvPr/>
        </p:nvSpPr>
        <p:spPr>
          <a:xfrm>
            <a:off x="1014430" y="3302584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가입화면 기본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4F4A79F8-A009-4FFD-A4A2-19A73BAA7A78}"/>
              </a:ext>
            </a:extLst>
          </p:cNvPr>
          <p:cNvSpPr txBox="1">
            <a:spLocks/>
          </p:cNvSpPr>
          <p:nvPr/>
        </p:nvSpPr>
        <p:spPr>
          <a:xfrm>
            <a:off x="1014430" y="5145975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취향이 반영된 둘러보기 메뉴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9572C2E6-E31C-4944-857D-74091FCA978F}"/>
              </a:ext>
            </a:extLst>
          </p:cNvPr>
          <p:cNvSpPr txBox="1">
            <a:spLocks/>
          </p:cNvSpPr>
          <p:nvPr/>
        </p:nvSpPr>
        <p:spPr>
          <a:xfrm>
            <a:off x="1014430" y="4675363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행동을 분석한 취향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0CBF90A-748C-4A52-82BF-043238D6DC44}"/>
              </a:ext>
            </a:extLst>
          </p:cNvPr>
          <p:cNvSpPr txBox="1">
            <a:spLocks/>
          </p:cNvSpPr>
          <p:nvPr/>
        </p:nvSpPr>
        <p:spPr>
          <a:xfrm>
            <a:off x="1014430" y="1890748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이용 약관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이용 약관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838FA43E-6311-4519-BAAC-D4A3754DECD2}"/>
              </a:ext>
            </a:extLst>
          </p:cNvPr>
          <p:cNvSpPr txBox="1">
            <a:spLocks/>
          </p:cNvSpPr>
          <p:nvPr/>
        </p:nvSpPr>
        <p:spPr>
          <a:xfrm>
            <a:off x="1014430" y="3773196"/>
            <a:ext cx="10163140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만에 못 가는 곳이 없다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철학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45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A5006-AEDB-4CB3-95FE-77E1D01E8D27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SNS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꽃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카카오톡 공유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C23BEA-66D5-4CAC-990E-942DA10A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501" y="1155459"/>
            <a:ext cx="2885042" cy="486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37C533-9DDE-49C2-A801-78D059346082}"/>
              </a:ext>
            </a:extLst>
          </p:cNvPr>
          <p:cNvSpPr txBox="1"/>
          <p:nvPr/>
        </p:nvSpPr>
        <p:spPr>
          <a:xfrm>
            <a:off x="3621786" y="6107650"/>
            <a:ext cx="541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연출이 아닌 실제 상황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배고파지는 영상 공유 테러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8D3475-2D9A-4003-BA04-377FF5D789F2}"/>
              </a:ext>
            </a:extLst>
          </p:cNvPr>
          <p:cNvGrpSpPr/>
          <p:nvPr/>
        </p:nvGrpSpPr>
        <p:grpSpPr>
          <a:xfrm>
            <a:off x="6472077" y="2328505"/>
            <a:ext cx="2143078" cy="1415879"/>
            <a:chOff x="1041565" y="2459644"/>
            <a:chExt cx="2143078" cy="1415879"/>
          </a:xfrm>
        </p:grpSpPr>
        <p:sp>
          <p:nvSpPr>
            <p:cNvPr id="10" name="모서리가 둥근 사각형 설명선 7">
              <a:extLst>
                <a:ext uri="{FF2B5EF4-FFF2-40B4-BE49-F238E27FC236}">
                  <a16:creationId xmlns:a16="http://schemas.microsoft.com/office/drawing/2014/main" id="{74DB9B7B-511C-457B-B3E2-F5F8156F6B0B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162112"/>
                <a:gd name="adj2" fmla="val 76189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F25807-5792-4752-967F-3362B33D918E}"/>
                </a:ext>
              </a:extLst>
            </p:cNvPr>
            <p:cNvSpPr txBox="1"/>
            <p:nvPr/>
          </p:nvSpPr>
          <p:spPr>
            <a:xfrm>
              <a:off x="1041565" y="2865689"/>
              <a:ext cx="214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클릭 한 번으로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바로 이동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57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A5006-AEDB-4CB3-95FE-77E1D01E8D27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가로모드 영상 시청 및 채팅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D6D4E-92D0-4BBF-AFFE-5F247C56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18" y="1754987"/>
            <a:ext cx="8306959" cy="40486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8D3475-2D9A-4003-BA04-377FF5D789F2}"/>
              </a:ext>
            </a:extLst>
          </p:cNvPr>
          <p:cNvGrpSpPr/>
          <p:nvPr/>
        </p:nvGrpSpPr>
        <p:grpSpPr>
          <a:xfrm>
            <a:off x="1258449" y="1514626"/>
            <a:ext cx="2143078" cy="523220"/>
            <a:chOff x="1041565" y="2459644"/>
            <a:chExt cx="2143078" cy="1415879"/>
          </a:xfrm>
        </p:grpSpPr>
        <p:sp>
          <p:nvSpPr>
            <p:cNvPr id="10" name="모서리가 둥근 사각형 설명선 7">
              <a:extLst>
                <a:ext uri="{FF2B5EF4-FFF2-40B4-BE49-F238E27FC236}">
                  <a16:creationId xmlns:a16="http://schemas.microsoft.com/office/drawing/2014/main" id="{74DB9B7B-511C-457B-B3E2-F5F8156F6B0B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3679"/>
                <a:gd name="adj2" fmla="val 10071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F25807-5792-4752-967F-3362B33D918E}"/>
                </a:ext>
              </a:extLst>
            </p:cNvPr>
            <p:cNvSpPr txBox="1"/>
            <p:nvPr/>
          </p:nvSpPr>
          <p:spPr>
            <a:xfrm>
              <a:off x="1041565" y="2682396"/>
              <a:ext cx="2143078" cy="91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TUPLI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채팅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00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CD3F1C0-2E61-4A8F-B6EE-DAF2FF2F1BFE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782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 트위터에 대한 전체 요청 중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 POST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</a:t>
            </a:r>
          </a:p>
          <a:p>
            <a:pPr marL="0" indent="0" algn="ctr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복잡한 연산은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시점에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끝내놓고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그 결과를 가져가는 방식으로 최적화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0A646A1-0B54-48A1-B7F1-7F33EC0CAE2E}"/>
              </a:ext>
            </a:extLst>
          </p:cNvPr>
          <p:cNvGraphicFramePr/>
          <p:nvPr/>
        </p:nvGraphicFramePr>
        <p:xfrm>
          <a:off x="3999131" y="2400001"/>
          <a:ext cx="4532923" cy="3447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D5A0BF28-8405-4715-BD2D-C4E8734EC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131" y="2505508"/>
            <a:ext cx="1229419" cy="1229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A5006-AEDB-4CB3-95FE-77E1D01E8D27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복잡한 계산은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76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D2D1650F-77BD-4E1F-A1E0-04FDF2899E30}"/>
              </a:ext>
            </a:extLst>
          </p:cNvPr>
          <p:cNvSpPr/>
          <p:nvPr/>
        </p:nvSpPr>
        <p:spPr>
          <a:xfrm>
            <a:off x="5752408" y="2497839"/>
            <a:ext cx="6103189" cy="3669648"/>
          </a:xfrm>
          <a:prstGeom prst="roundRect">
            <a:avLst>
              <a:gd name="adj" fmla="val 6125"/>
            </a:avLst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명세기술서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28508" y="2059052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요구사항 정의서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172A96-CF28-4D3B-B504-12BC291F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8" y="2497840"/>
            <a:ext cx="4075369" cy="3669648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789708" y="1167382"/>
            <a:ext cx="5378864" cy="52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1500" dirty="0"/>
          </a:p>
        </p:txBody>
      </p:sp>
      <p:sp>
        <p:nvSpPr>
          <p:cNvPr id="5" name="오른쪽 화살표 4"/>
          <p:cNvSpPr/>
          <p:nvPr/>
        </p:nvSpPr>
        <p:spPr>
          <a:xfrm>
            <a:off x="5148671" y="3636199"/>
            <a:ext cx="381000" cy="1333500"/>
          </a:xfrm>
          <a:prstGeom prst="rightArrow">
            <a:avLst>
              <a:gd name="adj1" fmla="val 55714"/>
              <a:gd name="adj2" fmla="val 566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B101E1F-7DA3-47C0-B077-6EE56E3F5DA2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1017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요구사항 정의서를 넘어서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기술서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(26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명세를 어떻게 달성했고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고민을 했는지에 대한 내용이 기술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BDF45-4345-4CF3-BF7C-49824956150C}"/>
              </a:ext>
            </a:extLst>
          </p:cNvPr>
          <p:cNvSpPr txBox="1"/>
          <p:nvPr/>
        </p:nvSpPr>
        <p:spPr>
          <a:xfrm>
            <a:off x="7047244" y="2059052"/>
            <a:ext cx="390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 기술서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1ADB5-569F-4019-8CB2-057F8430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27" y="2731050"/>
            <a:ext cx="5679788" cy="31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6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3E82D-0CF8-473D-80F8-9CB9C957BC75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API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스웨거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3713DA-7F9F-4000-AAD9-273055F5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06" y="1456225"/>
            <a:ext cx="5953125" cy="4391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FFCD93-2D56-489D-9720-AC909C72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71" y="1304192"/>
            <a:ext cx="3780542" cy="45430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B1C08A-2D48-4F4C-A9A7-6F9BCCC18773}"/>
              </a:ext>
            </a:extLst>
          </p:cNvPr>
          <p:cNvSpPr/>
          <p:nvPr/>
        </p:nvSpPr>
        <p:spPr>
          <a:xfrm>
            <a:off x="808892" y="3669324"/>
            <a:ext cx="5087816" cy="544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DCD72-32D4-46B6-A5C9-3B01AE795539}"/>
              </a:ext>
            </a:extLst>
          </p:cNvPr>
          <p:cNvCxnSpPr>
            <a:cxnSpLocks/>
          </p:cNvCxnSpPr>
          <p:nvPr/>
        </p:nvCxnSpPr>
        <p:spPr>
          <a:xfrm flipV="1">
            <a:off x="5896708" y="1304192"/>
            <a:ext cx="1584963" cy="23651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972A4B-E04E-48D9-BDA3-BE8561AC23A0}"/>
              </a:ext>
            </a:extLst>
          </p:cNvPr>
          <p:cNvCxnSpPr>
            <a:cxnSpLocks/>
          </p:cNvCxnSpPr>
          <p:nvPr/>
        </p:nvCxnSpPr>
        <p:spPr>
          <a:xfrm>
            <a:off x="5896708" y="4231172"/>
            <a:ext cx="1584963" cy="1616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9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3E82D-0CF8-473D-80F8-9CB9C957BC75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젠킨스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Pipeline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B895D-DE24-4F1C-AD8C-ACB6A64A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99" y="997498"/>
            <a:ext cx="3745890" cy="47125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C6C1E6-EB65-4BC8-8E2B-09C30D84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41444"/>
            <a:ext cx="5486400" cy="7143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A84DBC-8042-4F2A-87EE-47587AC2C0B8}"/>
              </a:ext>
            </a:extLst>
          </p:cNvPr>
          <p:cNvSpPr/>
          <p:nvPr/>
        </p:nvSpPr>
        <p:spPr>
          <a:xfrm>
            <a:off x="707995" y="3353785"/>
            <a:ext cx="5388005" cy="702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916822-5C83-4153-AFEC-545104305F94}"/>
              </a:ext>
            </a:extLst>
          </p:cNvPr>
          <p:cNvCxnSpPr>
            <a:cxnSpLocks/>
          </p:cNvCxnSpPr>
          <p:nvPr/>
        </p:nvCxnSpPr>
        <p:spPr>
          <a:xfrm flipV="1">
            <a:off x="6096000" y="2991484"/>
            <a:ext cx="1104699" cy="36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5EF5AC-A4DA-4B1D-89DC-4817D1221641}"/>
              </a:ext>
            </a:extLst>
          </p:cNvPr>
          <p:cNvCxnSpPr>
            <a:cxnSpLocks/>
          </p:cNvCxnSpPr>
          <p:nvPr/>
        </p:nvCxnSpPr>
        <p:spPr>
          <a:xfrm>
            <a:off x="6096000" y="4055818"/>
            <a:ext cx="1104699" cy="16542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8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7602" y="1317309"/>
            <a:ext cx="8193750" cy="4916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5BC46-61AC-46B4-9416-23CE7CB4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03" y="3011874"/>
            <a:ext cx="3028950" cy="1099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6F50AC-8DA4-4540-94EF-53F2F6E11678}"/>
              </a:ext>
            </a:extLst>
          </p:cNvPr>
          <p:cNvSpPr/>
          <p:nvPr/>
        </p:nvSpPr>
        <p:spPr>
          <a:xfrm>
            <a:off x="6908799" y="1494315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GITLAB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04791DE-6B43-473B-B79F-78ECACA6CFFF}"/>
              </a:ext>
            </a:extLst>
          </p:cNvPr>
          <p:cNvSpPr/>
          <p:nvPr/>
        </p:nvSpPr>
        <p:spPr>
          <a:xfrm>
            <a:off x="6908799" y="3181592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7F7563-581C-46AE-A231-610600CA3E2C}"/>
              </a:ext>
            </a:extLst>
          </p:cNvPr>
          <p:cNvSpPr/>
          <p:nvPr/>
        </p:nvSpPr>
        <p:spPr>
          <a:xfrm>
            <a:off x="9286240" y="3724558"/>
            <a:ext cx="934720" cy="258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7946C-3163-43BA-AA6E-86999E77A9EA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1200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커밋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달성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1CD6F-DAD5-4C7B-B24C-E31F05F6A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578" y="1460830"/>
            <a:ext cx="3038475" cy="11430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E0C741F-51E9-4A4B-8222-C5B271A247D2}"/>
              </a:ext>
            </a:extLst>
          </p:cNvPr>
          <p:cNvSpPr/>
          <p:nvPr/>
        </p:nvSpPr>
        <p:spPr>
          <a:xfrm>
            <a:off x="8829040" y="2207068"/>
            <a:ext cx="1076960" cy="284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3E82D-0CF8-473D-80F8-9CB9C957BC75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4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5E6B18-450E-49CF-B5EB-E1DA95AB9E38}"/>
              </a:ext>
            </a:extLst>
          </p:cNvPr>
          <p:cNvGrpSpPr/>
          <p:nvPr/>
        </p:nvGrpSpPr>
        <p:grpSpPr>
          <a:xfrm>
            <a:off x="3683061" y="1265148"/>
            <a:ext cx="2143078" cy="1415879"/>
            <a:chOff x="1041565" y="2459644"/>
            <a:chExt cx="2143078" cy="1415879"/>
          </a:xfrm>
        </p:grpSpPr>
        <p:sp>
          <p:nvSpPr>
            <p:cNvPr id="9" name="모서리가 둥근 사각형 설명선 7">
              <a:extLst>
                <a:ext uri="{FF2B5EF4-FFF2-40B4-BE49-F238E27FC236}">
                  <a16:creationId xmlns:a16="http://schemas.microsoft.com/office/drawing/2014/main" id="{6C1A5C64-2D48-4B1D-A674-F83C96D26263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5562"/>
                <a:gd name="adj2" fmla="val 3133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F2425D-0F4E-4F61-9D92-7641D2F0255E}"/>
                </a:ext>
              </a:extLst>
            </p:cNvPr>
            <p:cNvSpPr txBox="1"/>
            <p:nvPr/>
          </p:nvSpPr>
          <p:spPr>
            <a:xfrm>
              <a:off x="1041565" y="2861786"/>
              <a:ext cx="214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관계형 </a:t>
              </a:r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8FB8F7A-4DF8-495E-B41A-B98D95A0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32" y="1806074"/>
            <a:ext cx="1131424" cy="1277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65BFD-78CE-4E8D-B2DC-5E6836863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93" y="1927053"/>
            <a:ext cx="1383091" cy="1188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047BD2-99A4-4D1E-B81F-89B00D14A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910" y="4234266"/>
            <a:ext cx="1232381" cy="1096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AF4E83-D45F-4EA7-858D-A2A1407F1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165" y="3863916"/>
            <a:ext cx="1374924" cy="1374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43FBB-94C8-409B-A762-C42C043CDDF5}"/>
              </a:ext>
            </a:extLst>
          </p:cNvPr>
          <p:cNvSpPr txBox="1"/>
          <p:nvPr/>
        </p:nvSpPr>
        <p:spPr>
          <a:xfrm>
            <a:off x="6411098" y="3142094"/>
            <a:ext cx="114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08B4E-458C-4507-B73B-C1C95ECDEA93}"/>
              </a:ext>
            </a:extLst>
          </p:cNvPr>
          <p:cNvSpPr txBox="1"/>
          <p:nvPr/>
        </p:nvSpPr>
        <p:spPr>
          <a:xfrm>
            <a:off x="1687188" y="5389810"/>
            <a:ext cx="1469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GC Storage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DF68E-EF17-4231-89DE-A583DED9610E}"/>
              </a:ext>
            </a:extLst>
          </p:cNvPr>
          <p:cNvSpPr txBox="1"/>
          <p:nvPr/>
        </p:nvSpPr>
        <p:spPr>
          <a:xfrm>
            <a:off x="1956577" y="3142094"/>
            <a:ext cx="129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6E9C2-F86C-46EA-9A97-77A28251CC91}"/>
              </a:ext>
            </a:extLst>
          </p:cNvPr>
          <p:cNvSpPr txBox="1"/>
          <p:nvPr/>
        </p:nvSpPr>
        <p:spPr>
          <a:xfrm>
            <a:off x="6486927" y="5380784"/>
            <a:ext cx="906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RTDB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67298A3-D057-4A54-AB17-CED4003F1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0861" y="2521134"/>
            <a:ext cx="765114" cy="765114"/>
          </a:xfrm>
          <a:prstGeom prst="rect">
            <a:avLst/>
          </a:prstGeom>
        </p:spPr>
      </p:pic>
      <p:sp>
        <p:nvSpPr>
          <p:cNvPr id="29" name="모서리가 둥근 사각형 설명선 7">
            <a:extLst>
              <a:ext uri="{FF2B5EF4-FFF2-40B4-BE49-F238E27FC236}">
                <a16:creationId xmlns:a16="http://schemas.microsoft.com/office/drawing/2014/main" id="{4A917DA5-1AB5-4690-9029-A404B4A3E3B2}"/>
              </a:ext>
            </a:extLst>
          </p:cNvPr>
          <p:cNvSpPr/>
          <p:nvPr/>
        </p:nvSpPr>
        <p:spPr>
          <a:xfrm>
            <a:off x="8255061" y="1265148"/>
            <a:ext cx="2143078" cy="1415879"/>
          </a:xfrm>
          <a:prstGeom prst="wedgeRoundRectCallout">
            <a:avLst>
              <a:gd name="adj1" fmla="val -65562"/>
              <a:gd name="adj2" fmla="val 3133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C82E1-06F9-4914-AA5C-F3F7EA407ED1}"/>
              </a:ext>
            </a:extLst>
          </p:cNvPr>
          <p:cNvSpPr txBox="1"/>
          <p:nvPr/>
        </p:nvSpPr>
        <p:spPr>
          <a:xfrm>
            <a:off x="8255061" y="1468012"/>
            <a:ext cx="2143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NoSQL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WebSocket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응답시간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36%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63BE49-4BDF-4774-8FBB-DBA9F99F678E}"/>
              </a:ext>
            </a:extLst>
          </p:cNvPr>
          <p:cNvSpPr txBox="1"/>
          <p:nvPr/>
        </p:nvSpPr>
        <p:spPr>
          <a:xfrm>
            <a:off x="683131" y="6148288"/>
            <a:ext cx="541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https://github.com/hwangsero/ChattingProject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D74C96-4DF7-40FA-A118-FE37BFFB1C66}"/>
              </a:ext>
            </a:extLst>
          </p:cNvPr>
          <p:cNvGrpSpPr/>
          <p:nvPr/>
        </p:nvGrpSpPr>
        <p:grpSpPr>
          <a:xfrm>
            <a:off x="3683061" y="3526326"/>
            <a:ext cx="2143078" cy="1415879"/>
            <a:chOff x="1041565" y="2459644"/>
            <a:chExt cx="2143078" cy="1415879"/>
          </a:xfrm>
        </p:grpSpPr>
        <p:sp>
          <p:nvSpPr>
            <p:cNvPr id="32" name="모서리가 둥근 사각형 설명선 7">
              <a:extLst>
                <a:ext uri="{FF2B5EF4-FFF2-40B4-BE49-F238E27FC236}">
                  <a16:creationId xmlns:a16="http://schemas.microsoft.com/office/drawing/2014/main" id="{5810B777-9C6C-4AEB-85D3-61C07BBCD2D3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5562"/>
                <a:gd name="adj2" fmla="val 3133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7F8851-D2C9-4640-81C6-CCC0285F3D3D}"/>
                </a:ext>
              </a:extLst>
            </p:cNvPr>
            <p:cNvSpPr txBox="1"/>
            <p:nvPr/>
          </p:nvSpPr>
          <p:spPr>
            <a:xfrm>
              <a:off x="1041565" y="2756279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 </a:t>
              </a:r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Static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이미지 버킷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무료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중요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31FC83-1DF2-4048-9844-812833BC60D6}"/>
              </a:ext>
            </a:extLst>
          </p:cNvPr>
          <p:cNvGrpSpPr/>
          <p:nvPr/>
        </p:nvGrpSpPr>
        <p:grpSpPr>
          <a:xfrm>
            <a:off x="8255061" y="3526326"/>
            <a:ext cx="2143078" cy="1415879"/>
            <a:chOff x="1041565" y="2459644"/>
            <a:chExt cx="2143078" cy="1415879"/>
          </a:xfrm>
        </p:grpSpPr>
        <p:sp>
          <p:nvSpPr>
            <p:cNvPr id="35" name="모서리가 둥근 사각형 설명선 7">
              <a:extLst>
                <a:ext uri="{FF2B5EF4-FFF2-40B4-BE49-F238E27FC236}">
                  <a16:creationId xmlns:a16="http://schemas.microsoft.com/office/drawing/2014/main" id="{E756D0AE-6E57-4E8F-B9FB-0EF58BDFEDFA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65562"/>
                <a:gd name="adj2" fmla="val 3133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18F927-D786-4044-80A0-63E752A2FD5A}"/>
                </a:ext>
              </a:extLst>
            </p:cNvPr>
            <p:cNvSpPr txBox="1"/>
            <p:nvPr/>
          </p:nvSpPr>
          <p:spPr>
            <a:xfrm>
              <a:off x="1041565" y="2756279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NoSQL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</a:t>
              </a: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서비스 제공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무료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중요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12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1CD3F1C0-2E61-4A8F-B6EE-DAF2FF2F1BFE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782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라이브러리로 이용한 사이킷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런을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b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서버의 동작 지연 문제를 추천 만을 위한 별도 서버를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운용함으로서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E67AF-688A-484B-A596-A25C4A8E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79" y="2632078"/>
            <a:ext cx="1911653" cy="1319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FB05C9-80D6-4ECD-87AF-ED64CE1D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14" y="2980928"/>
            <a:ext cx="704092" cy="607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C8A2C3-4DEB-4651-A029-87C21110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975" y="3048690"/>
            <a:ext cx="557223" cy="6289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80006A-253B-42B3-B961-066F1B7BFC00}"/>
              </a:ext>
            </a:extLst>
          </p:cNvPr>
          <p:cNvCxnSpPr/>
          <p:nvPr/>
        </p:nvCxnSpPr>
        <p:spPr>
          <a:xfrm>
            <a:off x="6151806" y="2521974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7B8A5-B675-41AB-8F46-D7E828898704}"/>
              </a:ext>
            </a:extLst>
          </p:cNvPr>
          <p:cNvSpPr/>
          <p:nvPr/>
        </p:nvSpPr>
        <p:spPr>
          <a:xfrm>
            <a:off x="738299" y="2352697"/>
            <a:ext cx="2004901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[POST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990BF4-91EF-4BB4-9800-4C7C6D2D1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010" y="4947776"/>
            <a:ext cx="489691" cy="6294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C36CC5-58B1-4688-B664-2005790F3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259" y="4974058"/>
            <a:ext cx="1087585" cy="58627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272B825-6A86-48FC-9089-A9B0CE79C212}"/>
              </a:ext>
            </a:extLst>
          </p:cNvPr>
          <p:cNvSpPr/>
          <p:nvPr/>
        </p:nvSpPr>
        <p:spPr>
          <a:xfrm>
            <a:off x="2590800" y="4891792"/>
            <a:ext cx="1911652" cy="78206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A55499-C176-454E-B170-13E1034AF6C2}"/>
              </a:ext>
            </a:extLst>
          </p:cNvPr>
          <p:cNvSpPr/>
          <p:nvPr/>
        </p:nvSpPr>
        <p:spPr>
          <a:xfrm>
            <a:off x="2717601" y="4620582"/>
            <a:ext cx="1139450" cy="27121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Calculate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150826E-75A6-4F92-AA04-B75FD1FECDE6}"/>
              </a:ext>
            </a:extLst>
          </p:cNvPr>
          <p:cNvSpPr/>
          <p:nvPr/>
        </p:nvSpPr>
        <p:spPr>
          <a:xfrm>
            <a:off x="1851681" y="3096306"/>
            <a:ext cx="891519" cy="188537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AB28-6342-4BFE-87BB-A3E3593C9D4A}"/>
              </a:ext>
            </a:extLst>
          </p:cNvPr>
          <p:cNvSpPr txBox="1"/>
          <p:nvPr/>
        </p:nvSpPr>
        <p:spPr>
          <a:xfrm>
            <a:off x="1710482" y="2912634"/>
            <a:ext cx="1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추가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3AD54E5-1CC5-422F-802B-622B00C8C4AB}"/>
              </a:ext>
            </a:extLst>
          </p:cNvPr>
          <p:cNvSpPr/>
          <p:nvPr/>
        </p:nvSpPr>
        <p:spPr>
          <a:xfrm rot="5400000">
            <a:off x="3041614" y="4071307"/>
            <a:ext cx="736793" cy="155815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98199-2A74-4286-BAC2-4E1A303F4E21}"/>
              </a:ext>
            </a:extLst>
          </p:cNvPr>
          <p:cNvSpPr txBox="1"/>
          <p:nvPr/>
        </p:nvSpPr>
        <p:spPr>
          <a:xfrm>
            <a:off x="3455351" y="4007939"/>
            <a:ext cx="2553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3DCE06B-A86C-4EAB-9D0D-950EEDB1AE68}"/>
              </a:ext>
            </a:extLst>
          </p:cNvPr>
          <p:cNvSpPr/>
          <p:nvPr/>
        </p:nvSpPr>
        <p:spPr>
          <a:xfrm>
            <a:off x="3739806" y="2964226"/>
            <a:ext cx="1078738" cy="188537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56DDF-A87E-4465-87AD-80A00D5BB565}"/>
              </a:ext>
            </a:extLst>
          </p:cNvPr>
          <p:cNvSpPr txBox="1"/>
          <p:nvPr/>
        </p:nvSpPr>
        <p:spPr>
          <a:xfrm>
            <a:off x="3569504" y="2780554"/>
            <a:ext cx="1634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추가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기본값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997612E6-F19E-422B-AF90-7656A2D21F42}"/>
              </a:ext>
            </a:extLst>
          </p:cNvPr>
          <p:cNvSpPr/>
          <p:nvPr/>
        </p:nvSpPr>
        <p:spPr>
          <a:xfrm>
            <a:off x="3741836" y="3329986"/>
            <a:ext cx="1078738" cy="188537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98A7A4-D9F0-4CF7-8AB9-51453FD68D46}"/>
              </a:ext>
            </a:extLst>
          </p:cNvPr>
          <p:cNvSpPr txBox="1"/>
          <p:nvPr/>
        </p:nvSpPr>
        <p:spPr>
          <a:xfrm>
            <a:off x="3582486" y="3146314"/>
            <a:ext cx="2083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갱신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BC61D86-5B9B-4011-8DAD-A58EDDD02DF5}"/>
              </a:ext>
            </a:extLst>
          </p:cNvPr>
          <p:cNvSpPr/>
          <p:nvPr/>
        </p:nvSpPr>
        <p:spPr>
          <a:xfrm rot="16200000">
            <a:off x="2776912" y="4071307"/>
            <a:ext cx="736793" cy="155815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15BB3-F351-41AB-A61E-28AA4DA1541F}"/>
              </a:ext>
            </a:extLst>
          </p:cNvPr>
          <p:cNvSpPr txBox="1"/>
          <p:nvPr/>
        </p:nvSpPr>
        <p:spPr>
          <a:xfrm>
            <a:off x="1952399" y="4007939"/>
            <a:ext cx="178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 후 반환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3D509CC-6889-4BE0-B421-30999BA3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06" y="3011408"/>
            <a:ext cx="704092" cy="6078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51DF17-1A09-4371-921A-E7A3DFE4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387" y="3048690"/>
            <a:ext cx="557223" cy="62896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320CD-3F09-4F5B-A57E-6916092C8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902" y="4947776"/>
            <a:ext cx="489691" cy="629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F33CBE-ADFF-4016-A501-046546811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151" y="4974058"/>
            <a:ext cx="1087585" cy="586277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BDFD96-05B4-480E-AEF3-0306750CAED3}"/>
              </a:ext>
            </a:extLst>
          </p:cNvPr>
          <p:cNvSpPr/>
          <p:nvPr/>
        </p:nvSpPr>
        <p:spPr>
          <a:xfrm>
            <a:off x="7937692" y="4891792"/>
            <a:ext cx="1911652" cy="78206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ADCA4D-5D34-41CA-85DB-A1634F78F0D5}"/>
              </a:ext>
            </a:extLst>
          </p:cNvPr>
          <p:cNvSpPr/>
          <p:nvPr/>
        </p:nvSpPr>
        <p:spPr>
          <a:xfrm>
            <a:off x="8064493" y="4620582"/>
            <a:ext cx="1139450" cy="27121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4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Calculate</a:t>
            </a:r>
            <a:endParaRPr lang="ko-KR" altLang="en-US" sz="14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343A098D-C3FE-431C-873D-A58BCBA1ACA9}"/>
              </a:ext>
            </a:extLst>
          </p:cNvPr>
          <p:cNvSpPr/>
          <p:nvPr/>
        </p:nvSpPr>
        <p:spPr>
          <a:xfrm>
            <a:off x="7198573" y="3106466"/>
            <a:ext cx="891519" cy="188537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53D10-CCEF-487C-BEFE-890C58CD9F82}"/>
              </a:ext>
            </a:extLst>
          </p:cNvPr>
          <p:cNvSpPr txBox="1"/>
          <p:nvPr/>
        </p:nvSpPr>
        <p:spPr>
          <a:xfrm>
            <a:off x="7057374" y="2932954"/>
            <a:ext cx="1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3375F0BE-FFA4-4B07-BB81-A214CC2E2352}"/>
              </a:ext>
            </a:extLst>
          </p:cNvPr>
          <p:cNvSpPr/>
          <p:nvPr/>
        </p:nvSpPr>
        <p:spPr>
          <a:xfrm rot="10800000">
            <a:off x="7201138" y="3360466"/>
            <a:ext cx="891519" cy="188537"/>
          </a:xfrm>
          <a:custGeom>
            <a:avLst/>
            <a:gdLst>
              <a:gd name="connsiteX0" fmla="*/ 1124751 w 1305273"/>
              <a:gd name="connsiteY0" fmla="*/ 0 h 188537"/>
              <a:gd name="connsiteX1" fmla="*/ 1305273 w 1305273"/>
              <a:gd name="connsiteY1" fmla="*/ 180523 h 188537"/>
              <a:gd name="connsiteX2" fmla="*/ 1297259 w 1305273"/>
              <a:gd name="connsiteY2" fmla="*/ 188537 h 188537"/>
              <a:gd name="connsiteX3" fmla="*/ 0 w 1305273"/>
              <a:gd name="connsiteY3" fmla="*/ 188537 h 188537"/>
              <a:gd name="connsiteX4" fmla="*/ 0 w 1305273"/>
              <a:gd name="connsiteY4" fmla="*/ 90261 h 188537"/>
              <a:gd name="connsiteX5" fmla="*/ 1124751 w 1305273"/>
              <a:gd name="connsiteY5" fmla="*/ 90261 h 1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5273" h="188537">
                <a:moveTo>
                  <a:pt x="1124751" y="0"/>
                </a:moveTo>
                <a:lnTo>
                  <a:pt x="1305273" y="180523"/>
                </a:lnTo>
                <a:lnTo>
                  <a:pt x="1297259" y="188537"/>
                </a:lnTo>
                <a:lnTo>
                  <a:pt x="0" y="188537"/>
                </a:lnTo>
                <a:lnTo>
                  <a:pt x="0" y="90261"/>
                </a:lnTo>
                <a:lnTo>
                  <a:pt x="1124751" y="902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66BB42A-7D3C-4061-8796-99F63D18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09" y="2703198"/>
            <a:ext cx="1911653" cy="1319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9A3D5D-5F51-4163-AAC9-0DB144E163C4}"/>
              </a:ext>
            </a:extLst>
          </p:cNvPr>
          <p:cNvSpPr txBox="1"/>
          <p:nvPr/>
        </p:nvSpPr>
        <p:spPr>
          <a:xfrm>
            <a:off x="7057374" y="3521871"/>
            <a:ext cx="1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26E4511-0CB8-4ADB-A129-DC24929DABD8}"/>
              </a:ext>
            </a:extLst>
          </p:cNvPr>
          <p:cNvCxnSpPr>
            <a:cxnSpLocks/>
          </p:cNvCxnSpPr>
          <p:nvPr/>
        </p:nvCxnSpPr>
        <p:spPr>
          <a:xfrm>
            <a:off x="9187919" y="3279992"/>
            <a:ext cx="883966" cy="4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C7133D9-3B86-4A3D-B48A-CA97D5417535}"/>
              </a:ext>
            </a:extLst>
          </p:cNvPr>
          <p:cNvCxnSpPr>
            <a:cxnSpLocks/>
          </p:cNvCxnSpPr>
          <p:nvPr/>
        </p:nvCxnSpPr>
        <p:spPr>
          <a:xfrm flipH="1">
            <a:off x="9187919" y="3396979"/>
            <a:ext cx="883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곱하기 기호 23">
            <a:extLst>
              <a:ext uri="{FF2B5EF4-FFF2-40B4-BE49-F238E27FC236}">
                <a16:creationId xmlns:a16="http://schemas.microsoft.com/office/drawing/2014/main" id="{C6FFC51B-0F38-4316-ACB7-5905B0997C1A}"/>
              </a:ext>
            </a:extLst>
          </p:cNvPr>
          <p:cNvSpPr/>
          <p:nvPr/>
        </p:nvSpPr>
        <p:spPr>
          <a:xfrm>
            <a:off x="7670854" y="4482789"/>
            <a:ext cx="2519908" cy="1445302"/>
          </a:xfrm>
          <a:prstGeom prst="mathMultiply">
            <a:avLst>
              <a:gd name="adj1" fmla="val 1428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C11098-CCCD-433B-BA9B-7E7A4AE1FECC}"/>
              </a:ext>
            </a:extLst>
          </p:cNvPr>
          <p:cNvSpPr txBox="1"/>
          <p:nvPr/>
        </p:nvSpPr>
        <p:spPr>
          <a:xfrm>
            <a:off x="7777388" y="4253458"/>
            <a:ext cx="1553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 필요 없음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2448D6-C201-4A3D-B64D-4009AF94C0A7}"/>
              </a:ext>
            </a:extLst>
          </p:cNvPr>
          <p:cNvSpPr txBox="1"/>
          <p:nvPr/>
        </p:nvSpPr>
        <p:spPr>
          <a:xfrm>
            <a:off x="9203943" y="2804811"/>
            <a:ext cx="103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계산된 결과 반환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46C8A1-7E22-447C-ADE7-363717194093}"/>
              </a:ext>
            </a:extLst>
          </p:cNvPr>
          <p:cNvSpPr/>
          <p:nvPr/>
        </p:nvSpPr>
        <p:spPr>
          <a:xfrm>
            <a:off x="6008756" y="2352697"/>
            <a:ext cx="2004901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[GET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E7FADF-F000-46A6-9422-4524339D2730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추천 서버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Flask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7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3E82D-0CF8-473D-80F8-9CB9C957BC75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못 다한 이야기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부하테스트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28596D-A2AE-43BC-BACE-E3766061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97" y="1609499"/>
            <a:ext cx="5509297" cy="1644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AF17FF-C569-40FB-B9FB-CA079F0A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05" y="4075010"/>
            <a:ext cx="5453448" cy="1644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96DEF5-CC3E-4676-A49D-757723FBC9A3}"/>
              </a:ext>
            </a:extLst>
          </p:cNvPr>
          <p:cNvSpPr/>
          <p:nvPr/>
        </p:nvSpPr>
        <p:spPr>
          <a:xfrm>
            <a:off x="5709134" y="3833446"/>
            <a:ext cx="1055077" cy="232116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83BC05-D007-4C3E-A52D-7DCE32DBA15E}"/>
              </a:ext>
            </a:extLst>
          </p:cNvPr>
          <p:cNvGrpSpPr/>
          <p:nvPr/>
        </p:nvGrpSpPr>
        <p:grpSpPr>
          <a:xfrm>
            <a:off x="1642808" y="1405571"/>
            <a:ext cx="2143078" cy="1415879"/>
            <a:chOff x="1041565" y="2459644"/>
            <a:chExt cx="2143078" cy="1415879"/>
          </a:xfrm>
        </p:grpSpPr>
        <p:sp>
          <p:nvSpPr>
            <p:cNvPr id="9" name="모서리가 둥근 사각형 설명선 7">
              <a:extLst>
                <a:ext uri="{FF2B5EF4-FFF2-40B4-BE49-F238E27FC236}">
                  <a16:creationId xmlns:a16="http://schemas.microsoft.com/office/drawing/2014/main" id="{6D5CB79E-8B9E-41C5-9B1A-E3E3588FC4BA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80883"/>
                <a:gd name="adj2" fmla="val 3618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36599-18F1-4D5C-9627-8A3456B9BDDF}"/>
                </a:ext>
              </a:extLst>
            </p:cNvPr>
            <p:cNvSpPr txBox="1"/>
            <p:nvPr/>
          </p:nvSpPr>
          <p:spPr>
            <a:xfrm>
              <a:off x="1041565" y="2861786"/>
              <a:ext cx="21430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정상 상황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초당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50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E1A7F0-0437-4AE4-8827-D0E587224438}"/>
              </a:ext>
            </a:extLst>
          </p:cNvPr>
          <p:cNvGrpSpPr/>
          <p:nvPr/>
        </p:nvGrpSpPr>
        <p:grpSpPr>
          <a:xfrm>
            <a:off x="8264524" y="3561077"/>
            <a:ext cx="2143078" cy="1415879"/>
            <a:chOff x="1041565" y="2459644"/>
            <a:chExt cx="2143078" cy="1415879"/>
          </a:xfrm>
        </p:grpSpPr>
        <p:sp>
          <p:nvSpPr>
            <p:cNvPr id="12" name="모서리가 둥근 사각형 설명선 7">
              <a:extLst>
                <a:ext uri="{FF2B5EF4-FFF2-40B4-BE49-F238E27FC236}">
                  <a16:creationId xmlns:a16="http://schemas.microsoft.com/office/drawing/2014/main" id="{024D3CBB-80CC-4FD2-9B13-93BC9874215F}"/>
                </a:ext>
              </a:extLst>
            </p:cNvPr>
            <p:cNvSpPr/>
            <p:nvPr/>
          </p:nvSpPr>
          <p:spPr>
            <a:xfrm>
              <a:off x="1041565" y="2459644"/>
              <a:ext cx="2143078" cy="1415879"/>
            </a:xfrm>
            <a:prstGeom prst="wedgeRoundRectCallout">
              <a:avLst>
                <a:gd name="adj1" fmla="val -78247"/>
                <a:gd name="adj2" fmla="val 43543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B63645-FDC4-4FBC-B715-46B4C971572F}"/>
                </a:ext>
              </a:extLst>
            </p:cNvPr>
            <p:cNvSpPr txBox="1"/>
            <p:nvPr/>
          </p:nvSpPr>
          <p:spPr>
            <a:xfrm>
              <a:off x="1041565" y="2752084"/>
              <a:ext cx="2143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오류 상황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초당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2400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오류율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약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1.15%)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961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일정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텍스트 개체 틀 2">
            <a:extLst>
              <a:ext uri="{FF2B5EF4-FFF2-40B4-BE49-F238E27FC236}">
                <a16:creationId xmlns:a16="http://schemas.microsoft.com/office/drawing/2014/main" id="{01B4472A-C09B-4C6D-87B8-1A7673E2EB2B}"/>
              </a:ext>
            </a:extLst>
          </p:cNvPr>
          <p:cNvSpPr txBox="1">
            <a:spLocks/>
          </p:cNvSpPr>
          <p:nvPr/>
        </p:nvSpPr>
        <p:spPr>
          <a:xfrm>
            <a:off x="777008" y="11292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3AA6F9-2C39-4F34-88AF-260A950EA556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344B0C-A137-42BB-8343-5764836B6871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5D69057-3BDF-420B-B2B9-8D2ADE1B25FB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4834022C-C72E-4E21-9366-F92475A10005}"/>
              </a:ext>
            </a:extLst>
          </p:cNvPr>
          <p:cNvSpPr/>
          <p:nvPr/>
        </p:nvSpPr>
        <p:spPr>
          <a:xfrm>
            <a:off x="2202117" y="3363421"/>
            <a:ext cx="3889133" cy="2649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461A2A-0521-4845-BEE4-7DE774CF07F2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전 기술 정리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CD5805B-1E02-4CB9-BD88-A5A396093504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기능 고도화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108F9E-46E0-4E5F-915F-479DDC2C216D}"/>
              </a:ext>
            </a:extLst>
          </p:cNvPr>
          <p:cNvSpPr/>
          <p:nvPr/>
        </p:nvSpPr>
        <p:spPr>
          <a:xfrm>
            <a:off x="354418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UI/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UX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기능적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1312D19-8A99-49FB-AAA1-5ADAE6A482F6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D7FBED-1D3B-4013-AE74-6CB3312F909F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A19C29-5E5E-4755-BCBF-7E376DFDFA00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621435D-F2F1-4632-911B-A976A7236D79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B5ED03-2B78-43F4-8CD5-5CAE1FF0CEE4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A11C312-5EBC-4184-AD2A-87AC6F946739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E9734B-DF95-430C-9494-B5126814609C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B2E9C7-821F-4E5C-889D-0E29681A84EF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2">
            <a:extLst>
              <a:ext uri="{FF2B5EF4-FFF2-40B4-BE49-F238E27FC236}">
                <a16:creationId xmlns:a16="http://schemas.microsoft.com/office/drawing/2014/main" id="{DE5F61BA-2F59-4808-AD29-2B34248371A6}"/>
              </a:ext>
            </a:extLst>
          </p:cNvPr>
          <p:cNvSpPr/>
          <p:nvPr/>
        </p:nvSpPr>
        <p:spPr>
          <a:xfrm>
            <a:off x="908640" y="2871971"/>
            <a:ext cx="2626465" cy="26270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DCB84A-78B2-4F21-8950-8B729D7B8A5E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활동 관리 및 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화살표: 오른쪽 2">
            <a:extLst>
              <a:ext uri="{FF2B5EF4-FFF2-40B4-BE49-F238E27FC236}">
                <a16:creationId xmlns:a16="http://schemas.microsoft.com/office/drawing/2014/main" id="{8F77902F-C4F9-4B21-9B1E-1442BFB462AC}"/>
              </a:ext>
            </a:extLst>
          </p:cNvPr>
          <p:cNvSpPr/>
          <p:nvPr/>
        </p:nvSpPr>
        <p:spPr>
          <a:xfrm>
            <a:off x="3532799" y="3857069"/>
            <a:ext cx="3898606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8626FCC-293E-401E-B283-96E1643E4128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263288-E141-47C1-8EAA-8FC61EB277AB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8F1F757-730F-4ABF-9AE8-379DAC762B37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482936F-ED86-41BF-9B9A-36B3A36A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8D02CBE-98A9-4D7F-B7AE-7E208B3467FF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BF90C07-EC3E-4119-833F-57A5018D1ADB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8685312-168C-49F5-BA87-ABE5F622A83E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B02ADF5-F9C9-44A6-83CE-1F6C4CBDE7B0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E9471C2-F741-4DA6-ACC5-68E2DC976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4243F82-4216-4912-8D7D-D4DA98932FCC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화살표: 오른쪽 2">
            <a:extLst>
              <a:ext uri="{FF2B5EF4-FFF2-40B4-BE49-F238E27FC236}">
                <a16:creationId xmlns:a16="http://schemas.microsoft.com/office/drawing/2014/main" id="{0984F1A5-408D-430E-A175-2FD7C878A598}"/>
              </a:ext>
            </a:extLst>
          </p:cNvPr>
          <p:cNvSpPr/>
          <p:nvPr/>
        </p:nvSpPr>
        <p:spPr>
          <a:xfrm>
            <a:off x="10028003" y="5335815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C679A6A-AFE5-49A6-97D3-5B58D29E7B9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21682AA-FD2D-405D-AD67-3D7CDDD989C2}"/>
              </a:ext>
            </a:extLst>
          </p:cNvPr>
          <p:cNvSpPr txBox="1"/>
          <p:nvPr/>
        </p:nvSpPr>
        <p:spPr>
          <a:xfrm>
            <a:off x="1864468" y="1635760"/>
            <a:ext cx="90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~2/2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5F8B19-8158-43B2-A38F-5D23D4CD97B6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5D85D5-F805-4CA4-A674-7B8A7CD3AAB9}"/>
              </a:ext>
            </a:extLst>
          </p:cNvPr>
          <p:cNvSpPr txBox="1"/>
          <p:nvPr/>
        </p:nvSpPr>
        <p:spPr>
          <a:xfrm>
            <a:off x="45947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85785F-D2B4-43BE-9DCA-A3F2C76E9A94}"/>
              </a:ext>
            </a:extLst>
          </p:cNvPr>
          <p:cNvSpPr txBox="1"/>
          <p:nvPr/>
        </p:nvSpPr>
        <p:spPr>
          <a:xfrm>
            <a:off x="586157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C7EA8E-E48F-4837-85E1-3F83DC515084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C695A3-A455-47B1-82AF-F171B84DF253}"/>
              </a:ext>
            </a:extLst>
          </p:cNvPr>
          <p:cNvSpPr txBox="1"/>
          <p:nvPr/>
        </p:nvSpPr>
        <p:spPr>
          <a:xfrm>
            <a:off x="8436244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83F655-8A2D-44EF-8BAD-8DACA3A8441F}"/>
              </a:ext>
            </a:extLst>
          </p:cNvPr>
          <p:cNvSpPr txBox="1"/>
          <p:nvPr/>
        </p:nvSpPr>
        <p:spPr>
          <a:xfrm>
            <a:off x="973675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573B87-1852-4417-B635-DCD8AAB7B00B}"/>
              </a:ext>
            </a:extLst>
          </p:cNvPr>
          <p:cNvSpPr txBox="1"/>
          <p:nvPr/>
        </p:nvSpPr>
        <p:spPr>
          <a:xfrm>
            <a:off x="1102118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0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3535105" y="2368116"/>
            <a:ext cx="3896299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서비스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id="{2A664D76-70D9-4F32-8789-4AD8B3FAF024}"/>
              </a:ext>
            </a:extLst>
          </p:cNvPr>
          <p:cNvSpPr/>
          <p:nvPr/>
        </p:nvSpPr>
        <p:spPr>
          <a:xfrm>
            <a:off x="6135589" y="4350717"/>
            <a:ext cx="3905422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F8BEE2-4FB5-424F-8E8F-34AF33A93EDC}"/>
              </a:ext>
            </a:extLst>
          </p:cNvPr>
          <p:cNvSpPr txBox="1"/>
          <p:nvPr/>
        </p:nvSpPr>
        <p:spPr>
          <a:xfrm>
            <a:off x="6075091" y="462119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UCC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5067169"/>
            <a:ext cx="21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포트폴리오화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화살표: 오른쪽 2">
            <a:extLst>
              <a:ext uri="{FF2B5EF4-FFF2-40B4-BE49-F238E27FC236}">
                <a16:creationId xmlns:a16="http://schemas.microsoft.com/office/drawing/2014/main" id="{DCA2E568-C411-4A6B-A94D-0C9B14C4B76F}"/>
              </a:ext>
            </a:extLst>
          </p:cNvPr>
          <p:cNvSpPr/>
          <p:nvPr/>
        </p:nvSpPr>
        <p:spPr>
          <a:xfrm>
            <a:off x="8745743" y="2348793"/>
            <a:ext cx="2588786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F98A9B-F372-4F51-AC33-E58D87CE90A6}"/>
              </a:ext>
            </a:extLst>
          </p:cNvPr>
          <p:cNvSpPr txBox="1"/>
          <p:nvPr/>
        </p:nvSpPr>
        <p:spPr>
          <a:xfrm>
            <a:off x="1090685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6442E5-80A6-4517-9569-C64675A74DB5}"/>
              </a:ext>
            </a:extLst>
          </p:cNvPr>
          <p:cNvSpPr txBox="1"/>
          <p:nvPr/>
        </p:nvSpPr>
        <p:spPr>
          <a:xfrm>
            <a:off x="705392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BBA5DA-61BD-43C0-9AE1-C42F48E677FD}"/>
              </a:ext>
            </a:extLst>
          </p:cNvPr>
          <p:cNvSpPr txBox="1"/>
          <p:nvPr/>
        </p:nvSpPr>
        <p:spPr>
          <a:xfrm>
            <a:off x="3099465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9" name="화살표: 오른쪽 2">
            <a:extLst>
              <a:ext uri="{FF2B5EF4-FFF2-40B4-BE49-F238E27FC236}">
                <a16:creationId xmlns:a16="http://schemas.microsoft.com/office/drawing/2014/main" id="{F3AB1E2E-772F-4013-9604-9A5D6E7DBD3F}"/>
              </a:ext>
            </a:extLst>
          </p:cNvPr>
          <p:cNvSpPr/>
          <p:nvPr/>
        </p:nvSpPr>
        <p:spPr>
          <a:xfrm>
            <a:off x="6125473" y="2875523"/>
            <a:ext cx="2620269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4A428D2-C9EE-4728-89E3-C442220DC538}"/>
              </a:ext>
            </a:extLst>
          </p:cNvPr>
          <p:cNvSpPr txBox="1"/>
          <p:nvPr/>
        </p:nvSpPr>
        <p:spPr>
          <a:xfrm>
            <a:off x="6146211" y="3128822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QA 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D77188-9A6A-48D7-BC87-01C9488A9430}"/>
              </a:ext>
            </a:extLst>
          </p:cNvPr>
          <p:cNvSpPr txBox="1"/>
          <p:nvPr/>
        </p:nvSpPr>
        <p:spPr>
          <a:xfrm>
            <a:off x="8723324" y="2578958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작업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26EF2E-9133-4851-90C8-94E4C6E4C9F5}"/>
              </a:ext>
            </a:extLst>
          </p:cNvPr>
          <p:cNvSpPr txBox="1"/>
          <p:nvPr/>
        </p:nvSpPr>
        <p:spPr>
          <a:xfrm>
            <a:off x="10003484" y="5617553"/>
            <a:ext cx="163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정리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51926" y="4842167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73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일정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달성 내역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88842" y="1770013"/>
            <a:ext cx="9545205" cy="3795196"/>
            <a:chOff x="1497651" y="1770013"/>
            <a:chExt cx="9545205" cy="3795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6507062" y="4604722"/>
              <a:ext cx="4535794" cy="960487"/>
              <a:chOff x="849006" y="1046113"/>
              <a:chExt cx="10493987" cy="2064926"/>
            </a:xfrm>
          </p:grpSpPr>
          <p:sp>
            <p:nvSpPr>
              <p:cNvPr id="19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뱃지를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통한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게이미피케이션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507062" y="3187368"/>
              <a:ext cx="4535794" cy="960487"/>
              <a:chOff x="849006" y="1046113"/>
              <a:chExt cx="10493987" cy="2064926"/>
            </a:xfrm>
          </p:grpSpPr>
          <p:sp>
            <p:nvSpPr>
              <p:cNvPr id="22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파이프라인을 통한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CI/CD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6507063" y="1770013"/>
              <a:ext cx="4535793" cy="960487"/>
              <a:chOff x="849007" y="1046113"/>
              <a:chExt cx="10493986" cy="2064926"/>
            </a:xfrm>
          </p:grpSpPr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7" y="1046113"/>
                <a:ext cx="10493986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06086" y="1383809"/>
                <a:ext cx="10162841" cy="138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Localhost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아닌 상용화 배포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도메인 외부 구비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566762" y="4604722"/>
              <a:ext cx="4535794" cy="960487"/>
              <a:chOff x="849006" y="1046113"/>
              <a:chExt cx="10493987" cy="2064926"/>
            </a:xfrm>
          </p:grpSpPr>
          <p:sp>
            <p:nvSpPr>
              <p:cNvPr id="28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Jmeter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활용한 부하테스트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497651" y="3187368"/>
              <a:ext cx="4604905" cy="960487"/>
              <a:chOff x="689111" y="1046113"/>
              <a:chExt cx="10653882" cy="2064926"/>
            </a:xfrm>
          </p:grpSpPr>
          <p:sp>
            <p:nvSpPr>
              <p:cNvPr id="31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89111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프로젝트의 포트폴리오화 및 명세서 기술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544543" y="1770013"/>
              <a:ext cx="4558013" cy="960487"/>
              <a:chOff x="797601" y="1046113"/>
              <a:chExt cx="10545392" cy="2064926"/>
            </a:xfrm>
          </p:grpSpPr>
          <p:sp>
            <p:nvSpPr>
              <p:cNvPr id="34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797601" y="1383809"/>
                <a:ext cx="10162839" cy="138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추천 및 분석 고도화를 위한 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별도의 서버 배치</a:t>
                </a: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457A1C1-0445-4CE9-A466-3765D1AF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1560629"/>
            <a:ext cx="960487" cy="9604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17C1026-EE11-4992-8E5D-5B5A3D24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1560629"/>
            <a:ext cx="960487" cy="96048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71DE491-0565-4680-877C-81EB2F45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2977983"/>
            <a:ext cx="960487" cy="96048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3B6A627-54D7-438A-8D86-E3A5EF1F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4395337"/>
            <a:ext cx="960487" cy="9604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2D915C2-572F-4A9A-9CCA-D58F82E2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4395337"/>
            <a:ext cx="960487" cy="9604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D8DE3F1-AD7C-4D43-ABC9-2630CEE5D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2977983"/>
            <a:ext cx="960487" cy="9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0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0058400" y="5664200"/>
            <a:ext cx="2133600" cy="119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김기솔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임다훈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고문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및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29105" y="5212998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및 디자인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CI/CD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120499" y="5190420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UCC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및 내부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5394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84408" y="128029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25394" y="4841449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011589" y="3055201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배분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16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TUPLI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PC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대응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7526" y="2340827"/>
            <a:ext cx="4655879" cy="3064977"/>
            <a:chOff x="1202661" y="2044231"/>
            <a:chExt cx="5228855" cy="3442169"/>
          </a:xfrm>
        </p:grpSpPr>
        <p:graphicFrame>
          <p:nvGraphicFramePr>
            <p:cNvPr id="9" name="차트 8"/>
            <p:cNvGraphicFramePr/>
            <p:nvPr>
              <p:extLst>
                <p:ext uri="{D42A27DB-BD31-4B8C-83A1-F6EECF244321}">
                  <p14:modId xmlns:p14="http://schemas.microsoft.com/office/powerpoint/2010/main" val="747340519"/>
                </p:ext>
              </p:extLst>
            </p:nvPr>
          </p:nvGraphicFramePr>
          <p:xfrm>
            <a:off x="1202661" y="2044231"/>
            <a:ext cx="5228855" cy="3442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2229699" y="2683329"/>
              <a:ext cx="1587388" cy="100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(30%)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4513" y="2002273"/>
            <a:ext cx="356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디바이스 별 사용자 비중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1873803" y="5386550"/>
            <a:ext cx="35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컴스코어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106247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제외한 나머지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30%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위한 설계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3A2CD4-9027-4ED4-9ED6-9274575F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644" y="2430176"/>
            <a:ext cx="1933575" cy="286702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CFA89C-B44D-4EF5-B08C-1942CCC65747}"/>
              </a:ext>
            </a:extLst>
          </p:cNvPr>
          <p:cNvCxnSpPr/>
          <p:nvPr/>
        </p:nvCxnSpPr>
        <p:spPr>
          <a:xfrm>
            <a:off x="4497150" y="2275726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화살표: 왼쪽 18">
            <a:extLst>
              <a:ext uri="{FF2B5EF4-FFF2-40B4-BE49-F238E27FC236}">
                <a16:creationId xmlns:a16="http://schemas.microsoft.com/office/drawing/2014/main" id="{158C5FDA-26D3-4F99-9368-C0F5466D8801}"/>
              </a:ext>
            </a:extLst>
          </p:cNvPr>
          <p:cNvSpPr/>
          <p:nvPr/>
        </p:nvSpPr>
        <p:spPr>
          <a:xfrm>
            <a:off x="7005583" y="3078741"/>
            <a:ext cx="2080360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m.tupli.kr</a:t>
            </a:r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D8E75D-2D4F-49AB-B184-F0C3F2136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232" y="3006105"/>
            <a:ext cx="2646633" cy="2103420"/>
          </a:xfrm>
          <a:prstGeom prst="rect">
            <a:avLst/>
          </a:prstGeom>
        </p:spPr>
      </p:pic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8D14B48A-2B55-4710-B04D-BA4771F8ACB5}"/>
              </a:ext>
            </a:extLst>
          </p:cNvPr>
          <p:cNvSpPr/>
          <p:nvPr/>
        </p:nvSpPr>
        <p:spPr>
          <a:xfrm flipH="1">
            <a:off x="7005583" y="3920345"/>
            <a:ext cx="2080359" cy="70051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tupli.kr</a:t>
            </a:r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5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화살표: 왼쪽 18">
            <a:extLst>
              <a:ext uri="{FF2B5EF4-FFF2-40B4-BE49-F238E27FC236}">
                <a16:creationId xmlns:a16="http://schemas.microsoft.com/office/drawing/2014/main" id="{CB3E26E7-ED19-4B29-AFE0-B75D41F77C7E}"/>
              </a:ext>
            </a:extLst>
          </p:cNvPr>
          <p:cNvSpPr/>
          <p:nvPr/>
        </p:nvSpPr>
        <p:spPr>
          <a:xfrm>
            <a:off x="4376611" y="3547715"/>
            <a:ext cx="3564766" cy="827009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34F3757-4CFF-4D07-816B-9EA9CE20C71D}"/>
              </a:ext>
            </a:extLst>
          </p:cNvPr>
          <p:cNvSpPr/>
          <p:nvPr/>
        </p:nvSpPr>
        <p:spPr>
          <a:xfrm>
            <a:off x="1032623" y="2762535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TUPLI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AWS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RDS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구매 후 배포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342688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출항하는 고래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2958AD-C09E-4CBF-9A4A-1F8E393D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823" y="3506740"/>
            <a:ext cx="676615" cy="819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D5E84D-E64F-462D-A828-D3A60744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32" y="3568025"/>
            <a:ext cx="672671" cy="8145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E6BF10-C9CC-4092-9B10-68F7F18C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175" y="3521954"/>
            <a:ext cx="691141" cy="7801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686BD0-FE18-49C3-BF15-61064F7E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15" y="3587027"/>
            <a:ext cx="696880" cy="786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FDCC2-A72C-4F05-B0E8-817E3126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16" y="2136740"/>
            <a:ext cx="2011690" cy="11322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D93865-8908-4D01-BABE-E6E5A33B8217}"/>
              </a:ext>
            </a:extLst>
          </p:cNvPr>
          <p:cNvGrpSpPr/>
          <p:nvPr/>
        </p:nvGrpSpPr>
        <p:grpSpPr>
          <a:xfrm>
            <a:off x="5212489" y="3477202"/>
            <a:ext cx="2097735" cy="1499413"/>
            <a:chOff x="4379370" y="4001584"/>
            <a:chExt cx="2478259" cy="18517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040248-553E-451E-8417-5DE4D8F2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70" y="4001584"/>
              <a:ext cx="2478259" cy="185178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F53C849-C30D-4776-9768-5C90051F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2377" y="4992972"/>
              <a:ext cx="456141" cy="451956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F0B300-FD47-4452-AE32-E816CBFC2688}"/>
              </a:ext>
            </a:extLst>
          </p:cNvPr>
          <p:cNvGrpSpPr/>
          <p:nvPr/>
        </p:nvGrpSpPr>
        <p:grpSpPr>
          <a:xfrm>
            <a:off x="3820255" y="2267615"/>
            <a:ext cx="3670569" cy="1351731"/>
            <a:chOff x="3737461" y="1667310"/>
            <a:chExt cx="3670569" cy="135173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3E4569D-7A76-428F-AA13-439F26F7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7461" y="1667310"/>
              <a:ext cx="1902942" cy="13139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13150E7-C62B-4231-A617-1B738F51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5683" y="2249111"/>
              <a:ext cx="538572" cy="76993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EF0F884-236D-42C1-B8BA-0ACBAB1B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6432" y="2021572"/>
              <a:ext cx="727209" cy="6277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7C5C63D-59E6-48E4-88C7-91B75F16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0589" y="1992168"/>
              <a:ext cx="703120" cy="6277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CF34EE4-29BE-475B-8298-2C7B6D3D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4413" y="2249111"/>
              <a:ext cx="538572" cy="76993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0D3B9F8-9E00-4F27-AE06-D79E7D7B0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69458" y="2249111"/>
              <a:ext cx="538572" cy="769930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CAE83A2-D074-4D24-95AD-2591DE7C818C}"/>
              </a:ext>
            </a:extLst>
          </p:cNvPr>
          <p:cNvSpPr/>
          <p:nvPr/>
        </p:nvSpPr>
        <p:spPr>
          <a:xfrm>
            <a:off x="8146360" y="2762535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8684D-2643-4037-8591-09828D654B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0363" y="2257230"/>
            <a:ext cx="1418143" cy="10202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5A5BBA-9DAF-48BC-B8A5-300A4D724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9515" y="3963621"/>
            <a:ext cx="584776" cy="5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Why?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064E77-447D-45C8-BF10-1AF87A61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9" y="1786247"/>
            <a:ext cx="4666237" cy="3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레퍼런스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0C216E-BFBF-4EBB-83FE-8C15EFBA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05030"/>
              </p:ext>
            </p:extLst>
          </p:nvPr>
        </p:nvGraphicFramePr>
        <p:xfrm>
          <a:off x="1753502" y="1561673"/>
          <a:ext cx="8921347" cy="3850902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Spring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https://docs.spring.io/spring-framework/docs/current/reference/html/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Vue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https://vuejs.org/v2/guide/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Youtube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https://developers.google.com/youtube/documentation?hl=ko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Firebase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6"/>
                        </a:rPr>
                        <a:t>https://firebase.google.com/docs/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Kakaopay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https://developers.kakao.com/docs/latest/ko/kakaopay/common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전자상거래 표준약관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공정거래위원회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8"/>
                        </a:rPr>
                        <a:t>www.ftc.go.kr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취급방침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종합포털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9"/>
                        </a:rPr>
                        <a:t>www.privacy.go.kr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저작권 위원회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10"/>
                        </a:rPr>
                        <a:t>https://www.copyright.or.kr/main.do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30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8091375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351114" y="6097825"/>
            <a:ext cx="547346" cy="54734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8091375" y="6071154"/>
            <a:ext cx="3395187" cy="60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Hotsix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-Turtles)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351114" y="6097825"/>
            <a:ext cx="547346" cy="54734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Why?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E874F6-B8B3-4CF9-B175-917B7D36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1" y="1532220"/>
            <a:ext cx="7199748" cy="1896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389D61-71DF-40FC-9BF0-62C1FD79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522" y="2588023"/>
            <a:ext cx="5905482" cy="2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077219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영상을 같이 보는 사이트의 대략적 추정 가치 </a:t>
            </a:r>
            <a:r>
              <a:rPr lang="en-US" altLang="ko-KR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150</a:t>
            </a:r>
            <a:r>
              <a:rPr lang="ko-KR" altLang="en-US" sz="2000" b="1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달러 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Why?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EDBE2B-C9B5-4DFA-8D4E-64EBDFC99534}"/>
              </a:ext>
            </a:extLst>
          </p:cNvPr>
          <p:cNvGrpSpPr/>
          <p:nvPr/>
        </p:nvGrpSpPr>
        <p:grpSpPr>
          <a:xfrm>
            <a:off x="3220765" y="2096485"/>
            <a:ext cx="5575981" cy="3684296"/>
            <a:chOff x="927186" y="2061764"/>
            <a:chExt cx="5575981" cy="36842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E324EE-3DFF-44D9-AAEB-EBD68F63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377" y="2705177"/>
              <a:ext cx="4114223" cy="2445024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04E1A83-72D9-4AB4-A280-15007831DB48}"/>
                </a:ext>
              </a:extLst>
            </p:cNvPr>
            <p:cNvSpPr/>
            <p:nvPr/>
          </p:nvSpPr>
          <p:spPr>
            <a:xfrm>
              <a:off x="1649643" y="2617006"/>
              <a:ext cx="4853524" cy="2533195"/>
            </a:xfrm>
            <a:prstGeom prst="roundRect">
              <a:avLst>
                <a:gd name="adj" fmla="val 9849"/>
              </a:avLst>
            </a:prstGeom>
            <a:noFill/>
            <a:ln w="2857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27186" y="4247003"/>
              <a:ext cx="2847060" cy="149905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D8531E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8F78EA4-2658-4619-BC13-24CBFA5EA97B}"/>
                </a:ext>
              </a:extLst>
            </p:cNvPr>
            <p:cNvGrpSpPr/>
            <p:nvPr/>
          </p:nvGrpSpPr>
          <p:grpSpPr>
            <a:xfrm>
              <a:off x="1980588" y="2061764"/>
              <a:ext cx="1971309" cy="557053"/>
              <a:chOff x="5792307" y="3009631"/>
              <a:chExt cx="2264573" cy="698769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94957A1B-8925-41DC-BA04-D7CFAAFEAA5C}"/>
                  </a:ext>
                </a:extLst>
              </p:cNvPr>
              <p:cNvSpPr/>
              <p:nvPr/>
            </p:nvSpPr>
            <p:spPr>
              <a:xfrm>
                <a:off x="5792307" y="3009631"/>
                <a:ext cx="2264573" cy="698769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89E6A59-720E-41B4-8820-3A734B3B1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5901" y="3186430"/>
                <a:ext cx="1866900" cy="342900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8E324EE-3DFF-44D9-AAEB-EBD68F632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824" r="63534"/>
            <a:stretch/>
          </p:blipFill>
          <p:spPr>
            <a:xfrm>
              <a:off x="1109003" y="4474952"/>
              <a:ext cx="2483426" cy="1099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61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BD7E87-E077-484C-AFA5-2597D45B6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22" y="907078"/>
            <a:ext cx="1647852" cy="774736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751514-B8FD-4DE5-BACE-4FF605C1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63" y="951566"/>
            <a:ext cx="1140178" cy="790523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F1FD0C-9E87-4F69-B21C-316AA7D8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546" y="1037461"/>
            <a:ext cx="1800654" cy="499825"/>
          </a:xfrm>
          <a:prstGeom prst="rect">
            <a:avLst/>
          </a:prstGeom>
          <a:ln>
            <a:noFill/>
          </a:ln>
        </p:spPr>
      </p:pic>
      <p:sp>
        <p:nvSpPr>
          <p:cNvPr id="16" name="사각형: 둥근 모서리 10">
            <a:extLst>
              <a:ext uri="{FF2B5EF4-FFF2-40B4-BE49-F238E27FC236}">
                <a16:creationId xmlns:a16="http://schemas.microsoft.com/office/drawing/2014/main" id="{FBBFDBE8-F879-4C8C-AB4B-C1A296C1BB15}"/>
              </a:ext>
            </a:extLst>
          </p:cNvPr>
          <p:cNvSpPr/>
          <p:nvPr/>
        </p:nvSpPr>
        <p:spPr>
          <a:xfrm>
            <a:off x="1291635" y="1849869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상호명</a:t>
            </a:r>
          </a:p>
        </p:txBody>
      </p:sp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508B6986-56D2-4B88-940E-135A951CC0B3}"/>
              </a:ext>
            </a:extLst>
          </p:cNvPr>
          <p:cNvSpPr/>
          <p:nvPr/>
        </p:nvSpPr>
        <p:spPr>
          <a:xfrm>
            <a:off x="2796433" y="1849869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왓챠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NETFLIX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</a:p>
        </p:txBody>
      </p:sp>
      <p:sp>
        <p:nvSpPr>
          <p:cNvPr id="18" name="사각형: 둥근 모서리 11">
            <a:extLst>
              <a:ext uri="{FF2B5EF4-FFF2-40B4-BE49-F238E27FC236}">
                <a16:creationId xmlns:a16="http://schemas.microsoft.com/office/drawing/2014/main" id="{E508DC60-AE2C-47C5-A31D-329F302EDEEE}"/>
              </a:ext>
            </a:extLst>
          </p:cNvPr>
          <p:cNvSpPr/>
          <p:nvPr/>
        </p:nvSpPr>
        <p:spPr>
          <a:xfrm>
            <a:off x="6864001" y="1849869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튜플리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3">
            <a:extLst>
              <a:ext uri="{FF2B5EF4-FFF2-40B4-BE49-F238E27FC236}">
                <a16:creationId xmlns:a16="http://schemas.microsoft.com/office/drawing/2014/main" id="{E70CD7BC-4F92-42C6-97CF-516FB08C0583}"/>
              </a:ext>
            </a:extLst>
          </p:cNvPr>
          <p:cNvSpPr/>
          <p:nvPr/>
        </p:nvSpPr>
        <p:spPr>
          <a:xfrm>
            <a:off x="1291635" y="2561914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길이</a:t>
            </a:r>
          </a:p>
        </p:txBody>
      </p:sp>
      <p:sp>
        <p:nvSpPr>
          <p:cNvPr id="21" name="사각형: 둥근 모서리 14">
            <a:extLst>
              <a:ext uri="{FF2B5EF4-FFF2-40B4-BE49-F238E27FC236}">
                <a16:creationId xmlns:a16="http://schemas.microsoft.com/office/drawing/2014/main" id="{8DD65D4F-8E33-47F7-A4A9-07E664FD8BDB}"/>
              </a:ext>
            </a:extLst>
          </p:cNvPr>
          <p:cNvSpPr/>
          <p:nvPr/>
        </p:nvSpPr>
        <p:spPr>
          <a:xfrm>
            <a:off x="2796433" y="256191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드라마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등 긴 영상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긴 영상이 특징이라 광고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사각형: 둥근 모서리 15">
            <a:extLst>
              <a:ext uri="{FF2B5EF4-FFF2-40B4-BE49-F238E27FC236}">
                <a16:creationId xmlns:a16="http://schemas.microsoft.com/office/drawing/2014/main" id="{273B154F-66AD-42F1-B3C3-C19FC1ACC785}"/>
              </a:ext>
            </a:extLst>
          </p:cNvPr>
          <p:cNvSpPr/>
          <p:nvPr/>
        </p:nvSpPr>
        <p:spPr>
          <a:xfrm>
            <a:off x="6864001" y="2561914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조합에 따라 자유로운 길이 조절</a:t>
            </a:r>
          </a:p>
        </p:txBody>
      </p:sp>
      <p:sp>
        <p:nvSpPr>
          <p:cNvPr id="24" name="사각형: 둥근 모서리 16">
            <a:extLst>
              <a:ext uri="{FF2B5EF4-FFF2-40B4-BE49-F238E27FC236}">
                <a16:creationId xmlns:a16="http://schemas.microsoft.com/office/drawing/2014/main" id="{90903CEA-EE95-4BFA-A41C-066BE411AD70}"/>
              </a:ext>
            </a:extLst>
          </p:cNvPr>
          <p:cNvSpPr/>
          <p:nvPr/>
        </p:nvSpPr>
        <p:spPr>
          <a:xfrm>
            <a:off x="1291635" y="3273959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192BF272-B4A1-4C12-AAC4-DC15D9E52149}"/>
              </a:ext>
            </a:extLst>
          </p:cNvPr>
          <p:cNvSpPr/>
          <p:nvPr/>
        </p:nvSpPr>
        <p:spPr>
          <a:xfrm>
            <a:off x="2796433" y="3273959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유료 회원 서비스</a:t>
            </a:r>
          </a:p>
        </p:txBody>
      </p:sp>
      <p:sp>
        <p:nvSpPr>
          <p:cNvPr id="26" name="사각형: 둥근 모서리 18">
            <a:extLst>
              <a:ext uri="{FF2B5EF4-FFF2-40B4-BE49-F238E27FC236}">
                <a16:creationId xmlns:a16="http://schemas.microsoft.com/office/drawing/2014/main" id="{7BDFB551-2AAF-4FAC-99EE-55B9FB211BFB}"/>
              </a:ext>
            </a:extLst>
          </p:cNvPr>
          <p:cNvSpPr/>
          <p:nvPr/>
        </p:nvSpPr>
        <p:spPr>
          <a:xfrm>
            <a:off x="6864001" y="3273959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무료 회원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프리미엄</a:t>
            </a:r>
          </a:p>
        </p:txBody>
      </p:sp>
      <p:sp>
        <p:nvSpPr>
          <p:cNvPr id="28" name="사각형: 둥근 모서리 19">
            <a:extLst>
              <a:ext uri="{FF2B5EF4-FFF2-40B4-BE49-F238E27FC236}">
                <a16:creationId xmlns:a16="http://schemas.microsoft.com/office/drawing/2014/main" id="{910553DD-7C8A-48AB-B4C1-C02CF486BD30}"/>
              </a:ext>
            </a:extLst>
          </p:cNvPr>
          <p:cNvSpPr/>
          <p:nvPr/>
        </p:nvSpPr>
        <p:spPr>
          <a:xfrm>
            <a:off x="1291635" y="3986004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접근성</a:t>
            </a:r>
          </a:p>
        </p:txBody>
      </p:sp>
      <p:sp>
        <p:nvSpPr>
          <p:cNvPr id="29" name="사각형: 둥근 모서리 20">
            <a:extLst>
              <a:ext uri="{FF2B5EF4-FFF2-40B4-BE49-F238E27FC236}">
                <a16:creationId xmlns:a16="http://schemas.microsoft.com/office/drawing/2014/main" id="{229F33A6-2F09-46C3-9CDE-509953FC3DEC}"/>
              </a:ext>
            </a:extLst>
          </p:cNvPr>
          <p:cNvSpPr/>
          <p:nvPr/>
        </p:nvSpPr>
        <p:spPr>
          <a:xfrm>
            <a:off x="2796433" y="3986004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NETFLIX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브라우저 제한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전용 확장 프로그램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(rave)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</a:t>
            </a:r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id="{FF474707-3222-4D74-BB3A-C503D650D1E2}"/>
              </a:ext>
            </a:extLst>
          </p:cNvPr>
          <p:cNvSpPr/>
          <p:nvPr/>
        </p:nvSpPr>
        <p:spPr>
          <a:xfrm>
            <a:off x="6864001" y="3986004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없음</a:t>
            </a:r>
          </a:p>
        </p:txBody>
      </p:sp>
      <p:sp>
        <p:nvSpPr>
          <p:cNvPr id="32" name="사각형: 둥근 모서리 22">
            <a:extLst>
              <a:ext uri="{FF2B5EF4-FFF2-40B4-BE49-F238E27FC236}">
                <a16:creationId xmlns:a16="http://schemas.microsoft.com/office/drawing/2014/main" id="{AE5263F0-60B9-466C-989F-9E999363B46A}"/>
              </a:ext>
            </a:extLst>
          </p:cNvPr>
          <p:cNvSpPr/>
          <p:nvPr/>
        </p:nvSpPr>
        <p:spPr>
          <a:xfrm>
            <a:off x="1291635" y="4698049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</a:t>
            </a:r>
          </a:p>
        </p:txBody>
      </p:sp>
      <p:sp>
        <p:nvSpPr>
          <p:cNvPr id="33" name="사각형: 둥근 모서리 23">
            <a:extLst>
              <a:ext uri="{FF2B5EF4-FFF2-40B4-BE49-F238E27FC236}">
                <a16:creationId xmlns:a16="http://schemas.microsoft.com/office/drawing/2014/main" id="{9B246E50-A449-4481-A98F-F778CA7957F0}"/>
              </a:ext>
            </a:extLst>
          </p:cNvPr>
          <p:cNvSpPr/>
          <p:nvPr/>
        </p:nvSpPr>
        <p:spPr>
          <a:xfrm>
            <a:off x="2796433" y="4698049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왓챠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채팅</a:t>
            </a:r>
          </a:p>
        </p:txBody>
      </p:sp>
      <p:sp>
        <p:nvSpPr>
          <p:cNvPr id="34" name="사각형: 둥근 모서리 24">
            <a:extLst>
              <a:ext uri="{FF2B5EF4-FFF2-40B4-BE49-F238E27FC236}">
                <a16:creationId xmlns:a16="http://schemas.microsoft.com/office/drawing/2014/main" id="{A25D6823-B031-4E7A-B3BE-FA4D8D3C408F}"/>
              </a:ext>
            </a:extLst>
          </p:cNvPr>
          <p:cNvSpPr/>
          <p:nvPr/>
        </p:nvSpPr>
        <p:spPr>
          <a:xfrm>
            <a:off x="6864001" y="4698049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이모지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 지원</a:t>
            </a:r>
          </a:p>
        </p:txBody>
      </p: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7E885A4A-E7DC-40AE-912B-BAD3619E91CF}"/>
              </a:ext>
            </a:extLst>
          </p:cNvPr>
          <p:cNvSpPr/>
          <p:nvPr/>
        </p:nvSpPr>
        <p:spPr>
          <a:xfrm>
            <a:off x="1291635" y="5410092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</a:p>
        </p:txBody>
      </p:sp>
      <p:sp>
        <p:nvSpPr>
          <p:cNvPr id="37" name="사각형: 둥근 모서리 32">
            <a:extLst>
              <a:ext uri="{FF2B5EF4-FFF2-40B4-BE49-F238E27FC236}">
                <a16:creationId xmlns:a16="http://schemas.microsoft.com/office/drawing/2014/main" id="{FD08F2AE-22BF-4648-8E51-9C5E9B1A3AE1}"/>
              </a:ext>
            </a:extLst>
          </p:cNvPr>
          <p:cNvSpPr/>
          <p:nvPr/>
        </p:nvSpPr>
        <p:spPr>
          <a:xfrm>
            <a:off x="2796433" y="541009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사각형: 둥근 모서리 33">
            <a:extLst>
              <a:ext uri="{FF2B5EF4-FFF2-40B4-BE49-F238E27FC236}">
                <a16:creationId xmlns:a16="http://schemas.microsoft.com/office/drawing/2014/main" id="{197FDC98-871A-45D3-A99D-D1278C6AC7C2}"/>
              </a:ext>
            </a:extLst>
          </p:cNvPr>
          <p:cNvSpPr/>
          <p:nvPr/>
        </p:nvSpPr>
        <p:spPr>
          <a:xfrm>
            <a:off x="6864001" y="5410092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취향 분석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SNS,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게이미피케이션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AF95E-C5CB-4B41-90EC-EB5825545786}"/>
              </a:ext>
            </a:extLst>
          </p:cNvPr>
          <p:cNvSpPr txBox="1"/>
          <p:nvPr/>
        </p:nvSpPr>
        <p:spPr>
          <a:xfrm>
            <a:off x="291030" y="371158"/>
            <a:ext cx="468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서비스와의 차이점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387DFC96-1422-43D4-88AD-E4B0D96DBC25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1017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한국저작권위원회에 유선 상담 포함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번에 걸친 법률 상담 진행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선정으로 얼마 안되는 방조죄의 가능성까지 없앰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91B59-F3DD-4E2E-A8EC-CF60AC63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21" y="3673579"/>
            <a:ext cx="3752287" cy="8717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CDE788-F320-4541-92D9-EC592455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20" y="2700864"/>
            <a:ext cx="905294" cy="9052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B56321-3500-4C72-B986-79154D60A197}"/>
              </a:ext>
            </a:extLst>
          </p:cNvPr>
          <p:cNvSpPr txBox="1"/>
          <p:nvPr/>
        </p:nvSpPr>
        <p:spPr>
          <a:xfrm>
            <a:off x="291030" y="371158"/>
            <a:ext cx="468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저작권과 수익화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2BE3C8-8322-4518-90BE-850FD39B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861" y="4222188"/>
            <a:ext cx="1524807" cy="1811405"/>
          </a:xfrm>
          <a:prstGeom prst="rect">
            <a:avLst/>
          </a:prstGeom>
        </p:spPr>
      </p:pic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1E004B70-2A26-4E2C-9ACC-23FDE53AB429}"/>
              </a:ext>
            </a:extLst>
          </p:cNvPr>
          <p:cNvSpPr/>
          <p:nvPr/>
        </p:nvSpPr>
        <p:spPr>
          <a:xfrm>
            <a:off x="6096000" y="2420867"/>
            <a:ext cx="4225469" cy="1536835"/>
          </a:xfrm>
          <a:prstGeom prst="wedgeRoundRectCallout">
            <a:avLst>
              <a:gd name="adj1" fmla="val -7656"/>
              <a:gd name="adj2" fmla="val 6574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EF548DC1-870F-48FB-9F28-40839EFCA10A}"/>
              </a:ext>
            </a:extLst>
          </p:cNvPr>
          <p:cNvSpPr txBox="1">
            <a:spLocks/>
          </p:cNvSpPr>
          <p:nvPr/>
        </p:nvSpPr>
        <p:spPr>
          <a:xfrm>
            <a:off x="5878980" y="5037907"/>
            <a:ext cx="2598176" cy="995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52DEB53-70AC-4E3B-867F-6E1C045DD4FD}"/>
              </a:ext>
            </a:extLst>
          </p:cNvPr>
          <p:cNvCxnSpPr/>
          <p:nvPr/>
        </p:nvCxnSpPr>
        <p:spPr>
          <a:xfrm>
            <a:off x="5455093" y="2420867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4A3C850-F850-4703-82EB-FC4F6B739B32}"/>
              </a:ext>
            </a:extLst>
          </p:cNvPr>
          <p:cNvSpPr txBox="1">
            <a:spLocks/>
          </p:cNvSpPr>
          <p:nvPr/>
        </p:nvSpPr>
        <p:spPr>
          <a:xfrm>
            <a:off x="2401233" y="2863423"/>
            <a:ext cx="2598176" cy="995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법률 상담 진행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14091" y="2527564"/>
            <a:ext cx="3589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이용약관을 위반한다고 생각하는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TUPLI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방을 발견하면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저희에게 연락해 주십시오</a:t>
            </a:r>
            <a:r>
              <a:rPr lang="en-US" altLang="ko-KR" sz="1600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TUPLI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약관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(Service of Term)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</a:t>
            </a:r>
            <a:endParaRPr lang="ko-KR" altLang="en-US" sz="1400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87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6510FB9F-CF0A-4A06-9403-E5723D362FA5}"/>
              </a:ext>
            </a:extLst>
          </p:cNvPr>
          <p:cNvSpPr txBox="1">
            <a:spLocks/>
          </p:cNvSpPr>
          <p:nvPr/>
        </p:nvSpPr>
        <p:spPr>
          <a:xfrm>
            <a:off x="927186" y="1257842"/>
            <a:ext cx="10163140" cy="1017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이모지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이모티콘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하나까지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free for commercial use</a:t>
            </a:r>
          </a:p>
          <a:p>
            <a:pPr marL="0" indent="0" algn="ctr">
              <a:buNone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약관을 지키는 걸 넘어서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Youtube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팀에 상담 보낼 정도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8E06B-6190-4414-BFB1-0BB75470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76" y="3794569"/>
            <a:ext cx="6469174" cy="1727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F03CA-9039-4504-A554-D674560B1FCD}"/>
              </a:ext>
            </a:extLst>
          </p:cNvPr>
          <p:cNvSpPr txBox="1"/>
          <p:nvPr/>
        </p:nvSpPr>
        <p:spPr>
          <a:xfrm>
            <a:off x="291030" y="371158"/>
            <a:ext cx="468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저작권과 수익화</a:t>
            </a:r>
            <a:endParaRPr lang="en-US" altLang="ko-KR" sz="28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7A28648C-E4B4-4F17-A785-4763659AE934}"/>
              </a:ext>
            </a:extLst>
          </p:cNvPr>
          <p:cNvSpPr/>
          <p:nvPr/>
        </p:nvSpPr>
        <p:spPr>
          <a:xfrm>
            <a:off x="7690338" y="2454872"/>
            <a:ext cx="4225469" cy="1536835"/>
          </a:xfrm>
          <a:prstGeom prst="wedgeRoundRectCallout">
            <a:avLst>
              <a:gd name="adj1" fmla="val -47330"/>
              <a:gd name="adj2" fmla="val 7337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 For Commercial Use</a:t>
            </a:r>
          </a:p>
          <a:p>
            <a:pPr algn="ctr"/>
            <a:endParaRPr lang="en-US" altLang="ko-KR" u="sng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ICONFINDER -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484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6563</TotalTime>
  <Words>2916</Words>
  <Application>Microsoft Office PowerPoint</Application>
  <PresentationFormat>와이드스크린</PresentationFormat>
  <Paragraphs>604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601</cp:revision>
  <dcterms:created xsi:type="dcterms:W3CDTF">2021-11-14T05:11:58Z</dcterms:created>
  <dcterms:modified xsi:type="dcterms:W3CDTF">2022-02-17T19:11:09Z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